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3" r:id="rId5"/>
    <p:sldId id="269" r:id="rId6"/>
    <p:sldId id="259" r:id="rId7"/>
    <p:sldId id="270" r:id="rId8"/>
    <p:sldId id="268" r:id="rId9"/>
    <p:sldId id="264" r:id="rId10"/>
    <p:sldId id="275" r:id="rId11"/>
    <p:sldId id="271" r:id="rId12"/>
    <p:sldId id="265" r:id="rId13"/>
    <p:sldId id="272" r:id="rId14"/>
    <p:sldId id="274" r:id="rId15"/>
    <p:sldId id="266" r:id="rId16"/>
    <p:sldId id="273" r:id="rId17"/>
    <p:sldId id="267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FAB"/>
    <a:srgbClr val="0C397A"/>
    <a:srgbClr val="0C42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20" autoAdjust="0"/>
    <p:restoredTop sz="83333" autoAdjust="0"/>
  </p:normalViewPr>
  <p:slideViewPr>
    <p:cSldViewPr>
      <p:cViewPr>
        <p:scale>
          <a:sx n="75" d="100"/>
          <a:sy n="75" d="100"/>
        </p:scale>
        <p:origin x="-3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577C87-EB4B-4C33-82A6-3ED90398944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DF228B-6B8A-4F1C-87CB-F1E2F0440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EED4CF-5059-4ADA-9A5F-0A4D495BE2C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D6A00D-9175-430E-9E22-87F965A0C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ceholder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rPr>
              <a:t>UEB reflects print</a:t>
            </a:r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rPr>
              <a:t> - 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rPr>
              <a:t> Greater independence for </a:t>
            </a:r>
            <a:r>
              <a:rPr lang="en-CA" sz="1200" kern="1200" dirty="0" err="1" smtClean="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rPr>
              <a:t>braille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rPr>
              <a:t> readers in a print world because of the close relationship of UEB with 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examples from rule</a:t>
            </a:r>
            <a:r>
              <a:rPr lang="en-US" baseline="0" dirty="0" smtClean="0"/>
              <a:t> book 10.11.5 and 10.11.7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6A00D-9175-430E-9E22-87F965A0CF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40" descr="coverSwish-0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9158288" cy="3255963"/>
          </a:xfrm>
          <a:prstGeom prst="rect">
            <a:avLst/>
          </a:prstGeom>
          <a:noFill/>
        </p:spPr>
      </p:pic>
      <p:pic>
        <p:nvPicPr>
          <p:cNvPr id="4" name="Picture 16" descr="TOP01_b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set_logo_white_www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52400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TOP01_b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8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42" descr="prcviLogo-0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2133600"/>
            <a:ext cx="3581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3B324-39EA-4346-8D92-6E070BBD3CDA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10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1CB4-AC07-4451-AA1D-A5621D3F8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DB13-57F5-4724-A7F6-5D12E0BE5D7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3DFD-6BF6-4C36-A7DF-A07D24716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48000" cy="685800"/>
          </a:xfrm>
        </p:spPr>
        <p:txBody>
          <a:bodyPr anchor="b"/>
          <a:lstStyle>
            <a:lvl1pPr algn="l">
              <a:defRPr sz="2000"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48000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F2CE-0A03-4FAC-9370-3D43E701EBCE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11C5-CC2E-412E-854A-9A79627CB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12A66-DC73-4B00-A492-8128F4E73A7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B8F05-BEF8-4723-8669-F93770E3D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A662-99E9-43CD-ABAF-A208867CF5B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70EB-BE36-4B6A-B527-792DA127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set_logo_white_www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2BFE-6608-4D62-980C-A3A90A69DD1F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93F4-FC55-4431-A0FF-689772C5F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36" descr="prcvi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98425"/>
            <a:ext cx="1828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52600"/>
            <a:ext cx="8229600" cy="1143000"/>
          </a:xfrm>
        </p:spPr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UEB Implementation Planning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90E0-A368-4CDC-B02D-21F3E0C29F4E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C7C37-E9CE-4DB5-84A7-98879FFF8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Were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UEB is adopted in all major English speaking countries</a:t>
            </a:r>
          </a:p>
          <a:p>
            <a:pPr lvl="0"/>
            <a:r>
              <a:rPr lang="en-US" dirty="0" smtClean="0"/>
              <a:t>Implementation plans are </a:t>
            </a:r>
            <a:r>
              <a:rPr lang="en-US" smtClean="0"/>
              <a:t>being develope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333-7CA9-40A8-A028-EDE9F8B9ED1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ACF-38C0-4AD3-84E7-3465E11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333-7CA9-40A8-A028-EDE9F8B9ED1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ACF-38C0-4AD3-84E7-3465E11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333-7CA9-40A8-A028-EDE9F8B9ED1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ACF-38C0-4AD3-84E7-3465E11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333-7CA9-40A8-A028-EDE9F8B9ED1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ACF-38C0-4AD3-84E7-3465E11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333-7CA9-40A8-A028-EDE9F8B9ED1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ACF-38C0-4AD3-84E7-3465E11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333-7CA9-40A8-A028-EDE9F8B9ED1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EACF-38C0-4AD3-84E7-3465E11C4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8916-6C5B-4B1E-A5B8-586446977B1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ED9D4-0F19-4F35-8210-8868745BB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overSwish-0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3657600"/>
            <a:ext cx="9158288" cy="3255963"/>
          </a:xfrm>
          <a:prstGeom prst="rect">
            <a:avLst/>
          </a:prstGeom>
          <a:noFill/>
        </p:spPr>
      </p:pic>
      <p:pic>
        <p:nvPicPr>
          <p:cNvPr id="1026" name="Picture 16" descr="TOP01_b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9812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ACAD0C-2901-4A8C-BF60-A6A7964F64A5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34C15B-7EE7-4FCA-B8D0-DBF839B4D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12" descr="prcviLogo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2400" y="98425"/>
            <a:ext cx="1828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038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7" r:id="rId3"/>
    <p:sldLayoutId id="2147483701" r:id="rId4"/>
    <p:sldLayoutId id="2147483703" r:id="rId5"/>
    <p:sldLayoutId id="2147483704" r:id="rId6"/>
    <p:sldLayoutId id="2147483705" r:id="rId7"/>
    <p:sldLayoutId id="2147483702" r:id="rId8"/>
    <p:sldLayoutId id="2147483696" r:id="rId9"/>
    <p:sldLayoutId id="2147483695" r:id="rId10"/>
    <p:sldLayoutId id="2147483694" r:id="rId11"/>
    <p:sldLayoutId id="2147483693" r:id="rId12"/>
    <p:sldLayoutId id="2147483692" r:id="rId13"/>
    <p:sldLayoutId id="2147483700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2C5FAB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ib.ca/en/living/braille/Pages/Transcribers-UEB-Course.asp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iceb.org/Guidelines_for_Technical_Material_2008-10.pdf" TargetMode="External"/><Relationship Id="rId4" Type="http://schemas.openxmlformats.org/officeDocument/2006/relationships/hyperlink" Target="http://www.iceb.org/The%20Rules%20of%20Unified%20English%20Braille20100617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kaaf.org/" TargetMode="External"/><Relationship Id="rId2" Type="http://schemas.openxmlformats.org/officeDocument/2006/relationships/hyperlink" Target="http://www.iceb.org/ueb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railleliteracycanada.ca/home" TargetMode="External"/><Relationship Id="rId4" Type="http://schemas.openxmlformats.org/officeDocument/2006/relationships/hyperlink" Target="http://www.rnzfb.org.nz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of Celebration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Braille Authority of North America (BANA) held an implementation meeting in Oct </a:t>
            </a:r>
            <a:r>
              <a:rPr lang="en-US" dirty="0" smtClean="0"/>
              <a:t>2013</a:t>
            </a:r>
            <a:endParaRPr lang="en-US" dirty="0" smtClean="0"/>
          </a:p>
          <a:p>
            <a:r>
              <a:rPr lang="en-US" dirty="0" smtClean="0"/>
              <a:t>BANA </a:t>
            </a:r>
            <a:r>
              <a:rPr lang="en-US" dirty="0" smtClean="0"/>
              <a:t>has set a day of Celebration for January 4</a:t>
            </a:r>
            <a:r>
              <a:rPr lang="en-US" baseline="30000" dirty="0" smtClean="0"/>
              <a:t>th</a:t>
            </a:r>
            <a:r>
              <a:rPr lang="en-US" dirty="0" smtClean="0"/>
              <a:t> 2016, this is a </a:t>
            </a:r>
            <a:r>
              <a:rPr lang="en-US" dirty="0" smtClean="0"/>
              <a:t>day to make the announcements to the press and to celebrate how far we have come.</a:t>
            </a:r>
          </a:p>
          <a:p>
            <a:r>
              <a:rPr lang="en-US" dirty="0" smtClean="0"/>
              <a:t>We are not going to flick a switch and suddenly we will be all UEB – there will be a period when both formats are being used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Braille Literacy Canada (BLC) has an implementation committee and has liaison with CAER</a:t>
            </a:r>
          </a:p>
          <a:p>
            <a:r>
              <a:rPr lang="en-US" dirty="0" smtClean="0"/>
              <a:t>Canadian Braille Authority (CBA) held a summit in Vancouver in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CNIB have worked on a number of </a:t>
            </a:r>
            <a:r>
              <a:rPr lang="en-US" dirty="0" err="1" smtClean="0"/>
              <a:t>resouces</a:t>
            </a:r>
            <a:endParaRPr lang="en-US" dirty="0" smtClean="0"/>
          </a:p>
          <a:p>
            <a:r>
              <a:rPr lang="en-US" dirty="0" smtClean="0"/>
              <a:t>CAER </a:t>
            </a:r>
            <a:r>
              <a:rPr lang="en-US" dirty="0" smtClean="0"/>
              <a:t>(Canadian </a:t>
            </a:r>
            <a:r>
              <a:rPr lang="en-US" dirty="0" smtClean="0"/>
              <a:t>Association of Educational Resource </a:t>
            </a:r>
            <a:r>
              <a:rPr lang="en-US" dirty="0" err="1" smtClean="0"/>
              <a:t>Centres</a:t>
            </a:r>
            <a:r>
              <a:rPr lang="en-US" dirty="0" smtClean="0"/>
              <a:t>) have been looking at UEB from the outset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CAER Approach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038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CAER commissioned a literature review</a:t>
            </a:r>
          </a:p>
          <a:p>
            <a:r>
              <a:rPr lang="en-US" dirty="0" smtClean="0"/>
              <a:t>CAER </a:t>
            </a:r>
            <a:r>
              <a:rPr lang="en-US" dirty="0" smtClean="0"/>
              <a:t>created </a:t>
            </a:r>
            <a:r>
              <a:rPr lang="en-US" dirty="0" smtClean="0"/>
              <a:t>a Subcommittee </a:t>
            </a:r>
            <a:r>
              <a:rPr lang="en-US" dirty="0" smtClean="0"/>
              <a:t>to develop a national implementation plan for school age population</a:t>
            </a:r>
          </a:p>
          <a:p>
            <a:r>
              <a:rPr lang="en-US" dirty="0" smtClean="0"/>
              <a:t>Understanding that ALL Canada would move forward together – continue to share resources, mobility of students from province to province</a:t>
            </a:r>
          </a:p>
          <a:p>
            <a:r>
              <a:rPr lang="en-US" dirty="0" smtClean="0"/>
              <a:t>CAER </a:t>
            </a:r>
            <a:r>
              <a:rPr lang="en-US" dirty="0" smtClean="0"/>
              <a:t>to take proposal to CMAC – Canadian Ministers of Education</a:t>
            </a:r>
          </a:p>
          <a:p>
            <a:r>
              <a:rPr lang="en-US" dirty="0" smtClean="0"/>
              <a:t>Individual Provinces develop their own </a:t>
            </a:r>
            <a:r>
              <a:rPr lang="en-US" dirty="0" smtClean="0"/>
              <a:t>plan and share with their ministries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</a:t>
            </a:r>
            <a:r>
              <a:rPr lang="en-US" dirty="0" smtClean="0"/>
              <a:t>of Questions – plans are forming now – BC has developed a draft </a:t>
            </a:r>
            <a:r>
              <a:rPr lang="en-US" dirty="0" smtClean="0"/>
              <a:t>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have good models from places where UEB has been </a:t>
            </a:r>
            <a:r>
              <a:rPr lang="en-US" dirty="0" smtClean="0"/>
              <a:t>implemented</a:t>
            </a:r>
            <a:endParaRPr lang="en-US" dirty="0" smtClean="0"/>
          </a:p>
          <a:p>
            <a:r>
              <a:rPr lang="en-US" dirty="0" smtClean="0"/>
              <a:t>Should </a:t>
            </a:r>
            <a:r>
              <a:rPr lang="en-US" dirty="0" smtClean="0"/>
              <a:t>I be starting my grade 1 students on </a:t>
            </a:r>
            <a:r>
              <a:rPr lang="en-US" dirty="0" smtClean="0"/>
              <a:t>UEB?</a:t>
            </a:r>
          </a:p>
          <a:p>
            <a:r>
              <a:rPr lang="en-US" dirty="0" smtClean="0"/>
              <a:t>Roll </a:t>
            </a:r>
            <a:r>
              <a:rPr lang="en-US" dirty="0" smtClean="0"/>
              <a:t>out over a number of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plans for 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Transition </a:t>
            </a:r>
            <a:r>
              <a:rPr lang="en-US" dirty="0" smtClean="0"/>
              <a:t>will focus on earlier phases first; </a:t>
            </a:r>
            <a:r>
              <a:rPr lang="en-US" dirty="0" smtClean="0"/>
              <a:t>K-3, 4-7 and </a:t>
            </a:r>
            <a:r>
              <a:rPr lang="en-US" dirty="0" smtClean="0"/>
              <a:t>8-12</a:t>
            </a:r>
          </a:p>
          <a:p>
            <a:r>
              <a:rPr lang="en-US" dirty="0" smtClean="0"/>
              <a:t>In Canada CAER will begin training teachers and transcribers from now on</a:t>
            </a:r>
          </a:p>
          <a:p>
            <a:r>
              <a:rPr lang="en-US" dirty="0" smtClean="0"/>
              <a:t>Beginning and early grades students starting on UEB from September 2014</a:t>
            </a:r>
          </a:p>
          <a:p>
            <a:r>
              <a:rPr lang="en-US" dirty="0" smtClean="0"/>
              <a:t>Other grades to follow – for a transition period some resources will be available in both forms</a:t>
            </a:r>
          </a:p>
          <a:p>
            <a:r>
              <a:rPr lang="en-US" dirty="0" smtClean="0"/>
              <a:t>Exams will not be in UEB in 2015, but may phase in from then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Transcribers UEB Update Course </a:t>
            </a:r>
            <a:r>
              <a:rPr lang="en-US" dirty="0" smtClean="0">
                <a:hlinkClick r:id="rId3"/>
              </a:rPr>
              <a:t>http://www.cnib.ca/en/living/braille/Pages/Transcribers-UEB-Course.aspx</a:t>
            </a:r>
            <a:endParaRPr lang="en-US" dirty="0" smtClean="0"/>
          </a:p>
          <a:p>
            <a:r>
              <a:rPr lang="en-US" dirty="0" smtClean="0"/>
              <a:t>UEB Rulebook </a:t>
            </a:r>
            <a:r>
              <a:rPr lang="en-US" dirty="0" smtClean="0">
                <a:hlinkClick r:id="rId4"/>
              </a:rPr>
              <a:t>http://www.iceb.org/The%20Rules%20of%20Unified%20English%20Braille20100617.pdf</a:t>
            </a:r>
            <a:endParaRPr lang="en-US" dirty="0" smtClean="0"/>
          </a:p>
          <a:p>
            <a:r>
              <a:rPr lang="en-US" dirty="0" smtClean="0"/>
              <a:t>Technical Guidelines</a:t>
            </a:r>
          </a:p>
          <a:p>
            <a:r>
              <a:rPr lang="en-US" dirty="0" smtClean="0">
                <a:hlinkClick r:id="rId5"/>
              </a:rPr>
              <a:t>http://www.iceb.org/Guidelines_for_Technical_Material_2008-10.pdf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 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Council on English Braille (ICEB) </a:t>
            </a:r>
            <a:r>
              <a:rPr lang="en-US" dirty="0" smtClean="0">
                <a:hlinkClick r:id="rId2"/>
              </a:rPr>
              <a:t>http://www.iceb.org/ueb.html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UK Association for Accessible formats (UKAAF) </a:t>
            </a:r>
            <a:r>
              <a:rPr lang="en-US" dirty="0" smtClean="0">
                <a:hlinkClick r:id="rId3"/>
              </a:rPr>
              <a:t>http://www.ukaaf.org/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Royal New Zealand foundation of the Blind (RNZFB) </a:t>
            </a:r>
            <a:r>
              <a:rPr lang="en-US" dirty="0" smtClean="0">
                <a:hlinkClick r:id="rId4"/>
              </a:rPr>
              <a:t>http://www.rnzfb.org.nz/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Braille Literacy Canada </a:t>
            </a: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brailleliteracycanada.ca/home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362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>Unified English Braille</a:t>
            </a:r>
            <a:br>
              <a:rPr lang="en-US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>UEB</a:t>
            </a:r>
            <a:br>
              <a:rPr lang="en-US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/>
            </a:r>
            <a:br>
              <a:rPr lang="en-US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>by</a:t>
            </a:r>
            <a:br>
              <a:rPr lang="en-US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>Chris Marshall</a:t>
            </a:r>
            <a:br>
              <a:rPr lang="en-US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>Betty Nobel</a:t>
            </a:r>
            <a:endParaRPr lang="en-US" dirty="0">
              <a:latin typeface="Arial" pitchFamily="84" charset="0"/>
              <a:cs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One </a:t>
            </a:r>
            <a:r>
              <a:rPr lang="en-CA" dirty="0" err="1" smtClean="0"/>
              <a:t>braille</a:t>
            </a:r>
            <a:r>
              <a:rPr lang="en-CA" dirty="0" smtClean="0"/>
              <a:t> code which is able to be used in the reading and writing of  all literary as well as technical materials  (e.g. math, science, computer notation).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Access</a:t>
            </a:r>
          </a:p>
          <a:p>
            <a:r>
              <a:rPr lang="en-US" dirty="0" smtClean="0"/>
              <a:t>Ease of </a:t>
            </a:r>
            <a:r>
              <a:rPr lang="en-US" dirty="0" smtClean="0"/>
              <a:t>Learning</a:t>
            </a:r>
            <a:endParaRPr lang="en-US" dirty="0" smtClean="0"/>
          </a:p>
          <a:p>
            <a:r>
              <a:rPr lang="en-US" dirty="0" smtClean="0"/>
              <a:t>The changes to print usage (email and web addresses)</a:t>
            </a:r>
          </a:p>
          <a:p>
            <a:r>
              <a:rPr lang="en-US" dirty="0" smtClean="0"/>
              <a:t>Simplified rules</a:t>
            </a:r>
          </a:p>
          <a:p>
            <a:r>
              <a:rPr lang="en-US" dirty="0" smtClean="0"/>
              <a:t>Expected lower cost</a:t>
            </a:r>
          </a:p>
          <a:p>
            <a:r>
              <a:rPr lang="en-US" dirty="0" smtClean="0"/>
              <a:t>Better computability</a:t>
            </a:r>
          </a:p>
          <a:p>
            <a:r>
              <a:rPr lang="en-US" dirty="0" smtClean="0"/>
              <a:t>Follow print to reduce ambiguity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Same code for all English speaking countries – for ease of mobility and sharing of resources</a:t>
            </a:r>
          </a:p>
          <a:p>
            <a:r>
              <a:rPr lang="en-US" dirty="0" smtClean="0"/>
              <a:t>Math is easier to read and learn</a:t>
            </a:r>
          </a:p>
          <a:p>
            <a:r>
              <a:rPr lang="en-US" dirty="0" smtClean="0"/>
              <a:t>Fewer errors in automated forward and back translation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en-US" dirty="0" smtClean="0"/>
              <a:t>How is UEB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Follow print spacing for words, </a:t>
            </a:r>
            <a:r>
              <a:rPr lang="en-US" i="1" dirty="0" smtClean="0"/>
              <a:t>and, for, of, the, with</a:t>
            </a:r>
            <a:r>
              <a:rPr lang="en-US" dirty="0" smtClean="0"/>
              <a:t>, no longer best friends  – </a:t>
            </a:r>
            <a:r>
              <a:rPr lang="en-US" i="1" dirty="0" smtClean="0"/>
              <a:t>To, into</a:t>
            </a:r>
            <a:r>
              <a:rPr lang="en-US" dirty="0" smtClean="0"/>
              <a:t> and </a:t>
            </a:r>
            <a:r>
              <a:rPr lang="en-US" i="1" dirty="0" smtClean="0"/>
              <a:t>by</a:t>
            </a:r>
            <a:r>
              <a:rPr lang="en-US" dirty="0" smtClean="0"/>
              <a:t> no longer joined to what follows.</a:t>
            </a:r>
          </a:p>
          <a:p>
            <a:r>
              <a:rPr lang="en-US" dirty="0" smtClean="0"/>
              <a:t>Five contractions eliminated to avoid confusion</a:t>
            </a:r>
            <a:r>
              <a:rPr lang="en-US" i="1" dirty="0" smtClean="0"/>
              <a:t>, ally, </a:t>
            </a:r>
            <a:r>
              <a:rPr lang="en-US" i="1" dirty="0" err="1" smtClean="0"/>
              <a:t>ation</a:t>
            </a:r>
            <a:r>
              <a:rPr lang="en-US" i="1" dirty="0" smtClean="0"/>
              <a:t>, </a:t>
            </a:r>
            <a:r>
              <a:rPr lang="en-US" i="1" dirty="0" err="1" smtClean="0"/>
              <a:t>ble</a:t>
            </a:r>
            <a:r>
              <a:rPr lang="en-US" i="1" dirty="0" smtClean="0"/>
              <a:t>, </a:t>
            </a:r>
            <a:r>
              <a:rPr lang="en-US" i="1" dirty="0" smtClean="0"/>
              <a:t>com</a:t>
            </a:r>
            <a:r>
              <a:rPr lang="en-US" dirty="0" smtClean="0"/>
              <a:t>, </a:t>
            </a:r>
            <a:r>
              <a:rPr lang="en-US" i="1" dirty="0" err="1" smtClean="0"/>
              <a:t>dd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‘o’ clock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liberal use of contraction rules around bridging syllables and diphthongs</a:t>
            </a:r>
          </a:p>
          <a:p>
            <a:r>
              <a:rPr lang="en-US" dirty="0" smtClean="0"/>
              <a:t>Some changes to </a:t>
            </a:r>
            <a:r>
              <a:rPr lang="en-US" dirty="0" err="1" smtClean="0"/>
              <a:t>shortforms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UEB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rules and symbols for font attributions, </a:t>
            </a:r>
            <a:r>
              <a:rPr lang="en-US" dirty="0" err="1" smtClean="0"/>
              <a:t>typeforms</a:t>
            </a:r>
            <a:r>
              <a:rPr lang="en-US" dirty="0" smtClean="0"/>
              <a:t>, accents and modifiers</a:t>
            </a:r>
            <a:endParaRPr lang="en-CA" dirty="0" smtClean="0"/>
          </a:p>
          <a:p>
            <a:r>
              <a:rPr lang="en-CA" dirty="0" smtClean="0"/>
              <a:t>UEB uses one set of numbers – all upper numbers. </a:t>
            </a:r>
          </a:p>
          <a:p>
            <a:r>
              <a:rPr lang="en-CA" dirty="0" smtClean="0"/>
              <a:t>UEB symbols are created according to a pattern (prefix and/or root) </a:t>
            </a:r>
          </a:p>
          <a:p>
            <a:r>
              <a:rPr lang="en-CA" dirty="0" smtClean="0"/>
              <a:t>UEB symbols are unambiguous regardless of context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Happening Already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braille</a:t>
            </a:r>
            <a:r>
              <a:rPr lang="en-US" dirty="0" smtClean="0"/>
              <a:t> books being produced by CNIB library are in UEB</a:t>
            </a:r>
          </a:p>
          <a:p>
            <a:r>
              <a:rPr lang="en-US" dirty="0" smtClean="0"/>
              <a:t>Lesson materials for new transcribers available from CNIB</a:t>
            </a:r>
          </a:p>
          <a:p>
            <a:r>
              <a:rPr lang="en-US" dirty="0" smtClean="0"/>
              <a:t>UEB update is a free self directed course from CNIB</a:t>
            </a:r>
          </a:p>
          <a:p>
            <a:r>
              <a:rPr lang="en-US" dirty="0" smtClean="0"/>
              <a:t>Braille lesson material for adults now available as Celebrating Braille, A Canadian Approach has been revised</a:t>
            </a:r>
          </a:p>
          <a:p>
            <a:r>
              <a:rPr lang="en-US" dirty="0" smtClean="0"/>
              <a:t>UEB parties for adult </a:t>
            </a:r>
            <a:r>
              <a:rPr lang="en-US" dirty="0" err="1" smtClean="0"/>
              <a:t>braille</a:t>
            </a:r>
            <a:r>
              <a:rPr lang="en-US" dirty="0" smtClean="0"/>
              <a:t> readers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are we Globally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major English speaking countries have adopted UEB</a:t>
            </a:r>
          </a:p>
          <a:p>
            <a:r>
              <a:rPr lang="en-US" dirty="0" smtClean="0"/>
              <a:t>Australia has completely implemented</a:t>
            </a:r>
          </a:p>
          <a:p>
            <a:r>
              <a:rPr lang="en-US" dirty="0" smtClean="0"/>
              <a:t>New Zealand, Nigeria, Ireland and South Africa are well on the way to implementing</a:t>
            </a:r>
          </a:p>
          <a:p>
            <a:r>
              <a:rPr lang="en-US" dirty="0" smtClean="0"/>
              <a:t>April 2010 Canada adopted</a:t>
            </a:r>
          </a:p>
          <a:p>
            <a:r>
              <a:rPr lang="en-US" dirty="0" smtClean="0"/>
              <a:t>October 2011 UK adopted</a:t>
            </a:r>
          </a:p>
          <a:p>
            <a:r>
              <a:rPr lang="en-US" dirty="0" smtClean="0"/>
              <a:t>November 2012 USA adopted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Unified English Braille&amp;#x0D;&amp;#x0A;UEB&amp;#x0D;&amp;#x0A;&amp;#x0D;&amp;#x0A;by&amp;#x0D;&amp;#x0A;Chris Marshall&amp;#x0D;&amp;#x0A;Betty Nobel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at is UEB&amp;quot;&quot;/&gt;&lt;property id=&quot;20307&quot; value=&quot;262&quot;/&gt;&lt;/object&gt;&lt;object type=&quot;3&quot; unique_id=&quot;10007&quot;&gt;&lt;property id=&quot;20148&quot; value=&quot;5&quot;/&gt;&lt;property id=&quot;20300&quot; value=&quot;Slide 4 - &amp;quot;Why UEB&amp;quot;&quot;/&gt;&lt;property id=&quot;20307&quot; value=&quot;263&quot;/&gt;&lt;/object&gt;&lt;object type=&quot;3&quot; unique_id=&quot;10008&quot;&gt;&lt;property id=&quot;20148&quot; value=&quot;5&quot;/&gt;&lt;property id=&quot;20300&quot; value=&quot;Slide 5 - &amp;quot;What are the advantages&amp;quot;&quot;/&gt;&lt;property id=&quot;20307&quot; value=&quot;269&quot;/&gt;&lt;/object&gt;&lt;object type=&quot;3&quot; unique_id=&quot;10009&quot;&gt;&lt;property id=&quot;20148&quot; value=&quot;5&quot;/&gt;&lt;property id=&quot;20300&quot; value=&quot;Slide 6 - &amp;quot;How is UEB different&amp;quot;&quot;/&gt;&lt;property id=&quot;20307&quot; value=&quot;259&quot;/&gt;&lt;/object&gt;&lt;object type=&quot;3&quot; unique_id=&quot;10010&quot;&gt;&lt;property id=&quot;20148&quot; value=&quot;5&quot;/&gt;&lt;property id=&quot;20300&quot; value=&quot;Slide 7 - &amp;quot;How is UEB different&amp;quot;&quot;/&gt;&lt;property id=&quot;20307&quot; value=&quot;270&quot;/&gt;&lt;/object&gt;&lt;object type=&quot;3&quot; unique_id=&quot;10011&quot;&gt;&lt;property id=&quot;20148&quot; value=&quot;5&quot;/&gt;&lt;property id=&quot;20300&quot; value=&quot;Slide 8 - &amp;quot;Happening Already&amp;quot;&quot;/&gt;&lt;property id=&quot;20307&quot; value=&quot;268&quot;/&gt;&lt;/object&gt;&lt;object type=&quot;3&quot; unique_id=&quot;10012&quot;&gt;&lt;property id=&quot;20148&quot; value=&quot;5&quot;/&gt;&lt;property id=&quot;20300&quot; value=&quot;Slide 12 - &amp;quot;CAER Approach&amp;#x0D;&amp;#x0A;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Canadian Perspective&amp;quot;&quot;/&gt;&lt;property id=&quot;20307&quot; value=&quot;271&quot;/&gt;&lt;/object&gt;&lt;object type=&quot;3&quot; unique_id=&quot;10014&quot;&gt;&lt;property id=&quot;20148&quot; value=&quot;5&quot;/&gt;&lt;property id=&quot;20300&quot; value=&quot;Slide 9 - &amp;quot;Were are we Globally&amp;quot;&quot;/&gt;&lt;property id=&quot;20307&quot; value=&quot;264&quot;/&gt;&lt;/object&gt;&lt;object type=&quot;3&quot; unique_id=&quot;10015&quot;&gt;&lt;property id=&quot;20148&quot; value=&quot;5&quot;/&gt;&lt;property id=&quot;20300&quot; value=&quot;Slide 13 - &amp;quot;Implementation Planning&amp;quot;&quot;/&gt;&lt;property id=&quot;20307&quot; value=&quot;272&quot;/&gt;&lt;/object&gt;&lt;object type=&quot;3&quot; unique_id=&quot;10016&quot;&gt;&lt;property id=&quot;20148&quot; value=&quot;5&quot;/&gt;&lt;property id=&quot;20300&quot; value=&quot;Slide 14 - &amp;quot;Transition plans for BC&amp;quot;&quot;/&gt;&lt;property id=&quot;20307&quot; value=&quot;274&quot;/&gt;&lt;/object&gt;&lt;object type=&quot;3&quot; unique_id=&quot;10017&quot;&gt;&lt;property id=&quot;20148&quot; value=&quot;5&quot;/&gt;&lt;property id=&quot;20300&quot; value=&quot;Slide 15 - &amp;quot;What Resources are Available&amp;quot;&quot;/&gt;&lt;property id=&quot;20307&quot; value=&quot;266&quot;/&gt;&lt;/object&gt;&lt;object type=&quot;3&quot; unique_id=&quot;10018&quot;&gt;&lt;property id=&quot;20148&quot; value=&quot;5&quot;/&gt;&lt;property id=&quot;20300&quot; value=&quot;Slide 16 - &amp;quot;Useful Websites for more Information&amp;quot;&quot;/&gt;&lt;property id=&quot;20307&quot; value=&quot;273&quot;/&gt;&lt;/object&gt;&lt;object type=&quot;3&quot; unique_id=&quot;10019&quot;&gt;&lt;property id=&quot;20148&quot; value=&quot;5&quot;/&gt;&lt;property id=&quot;20300&quot; value=&quot;Slide 17 - &amp;quot;Questions&amp;quot;&quot;/&gt;&lt;property id=&quot;20307&quot; value=&quot;267&quot;/&gt;&lt;/object&gt;&lt;object type=&quot;3&quot; unique_id=&quot;10092&quot;&gt;&lt;property id=&quot;20148&quot; value=&quot;5&quot;/&gt;&lt;property id=&quot;20300&quot; value=&quot;Slide 10 - &amp;quot;Day of Celebration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CVI Powerpoint Template_NoStude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PRCVI Powerpoint Template_NoStudents</Template>
  <TotalTime>4313</TotalTime>
  <Words>731</Words>
  <Application>Microsoft Office PowerPoint</Application>
  <PresentationFormat>On-screen Show (4:3)</PresentationFormat>
  <Paragraphs>92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PRCVI Powerpoint Template_NoStudents</vt:lpstr>
      <vt:lpstr>Slide 1</vt:lpstr>
      <vt:lpstr>Unified English Braille UEB  by Chris Marshall Betty Nobel</vt:lpstr>
      <vt:lpstr>What is UEB</vt:lpstr>
      <vt:lpstr>Why UEB</vt:lpstr>
      <vt:lpstr>What are the advantages</vt:lpstr>
      <vt:lpstr>How is UEB different</vt:lpstr>
      <vt:lpstr>How is UEB different</vt:lpstr>
      <vt:lpstr>Happening Already</vt:lpstr>
      <vt:lpstr>Were are we Globally</vt:lpstr>
      <vt:lpstr>Day of Celebration</vt:lpstr>
      <vt:lpstr>Canadian Perspective</vt:lpstr>
      <vt:lpstr>CAER Approach </vt:lpstr>
      <vt:lpstr>Implementation Planning</vt:lpstr>
      <vt:lpstr>Transition plans for BC</vt:lpstr>
      <vt:lpstr>What Resources are Available</vt:lpstr>
      <vt:lpstr>Useful Websites for more Information</vt:lpstr>
      <vt:lpstr>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SETBC</dc:creator>
  <cp:lastModifiedBy>SETBC</cp:lastModifiedBy>
  <cp:revision>297</cp:revision>
  <dcterms:created xsi:type="dcterms:W3CDTF">2013-09-27T16:14:24Z</dcterms:created>
  <dcterms:modified xsi:type="dcterms:W3CDTF">2013-10-23T18:49:50Z</dcterms:modified>
</cp:coreProperties>
</file>