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59"/>
  </p:notesMasterIdLst>
  <p:handoutMasterIdLst>
    <p:handoutMasterId r:id="rId60"/>
  </p:handoutMasterIdLst>
  <p:sldIdLst>
    <p:sldId id="256" r:id="rId2"/>
    <p:sldId id="257" r:id="rId3"/>
    <p:sldId id="258" r:id="rId4"/>
    <p:sldId id="302" r:id="rId5"/>
    <p:sldId id="307" r:id="rId6"/>
    <p:sldId id="299" r:id="rId7"/>
    <p:sldId id="300" r:id="rId8"/>
    <p:sldId id="295" r:id="rId9"/>
    <p:sldId id="296" r:id="rId10"/>
    <p:sldId id="297" r:id="rId11"/>
    <p:sldId id="301" r:id="rId12"/>
    <p:sldId id="259" r:id="rId13"/>
    <p:sldId id="271" r:id="rId14"/>
    <p:sldId id="313" r:id="rId15"/>
    <p:sldId id="272" r:id="rId16"/>
    <p:sldId id="273" r:id="rId17"/>
    <p:sldId id="260" r:id="rId18"/>
    <p:sldId id="261" r:id="rId19"/>
    <p:sldId id="308" r:id="rId20"/>
    <p:sldId id="263" r:id="rId21"/>
    <p:sldId id="274" r:id="rId22"/>
    <p:sldId id="269" r:id="rId23"/>
    <p:sldId id="286" r:id="rId24"/>
    <p:sldId id="276" r:id="rId25"/>
    <p:sldId id="277" r:id="rId26"/>
    <p:sldId id="265" r:id="rId27"/>
    <p:sldId id="278" r:id="rId28"/>
    <p:sldId id="279" r:id="rId29"/>
    <p:sldId id="280" r:id="rId30"/>
    <p:sldId id="281" r:id="rId31"/>
    <p:sldId id="262" r:id="rId32"/>
    <p:sldId id="266" r:id="rId33"/>
    <p:sldId id="282" r:id="rId34"/>
    <p:sldId id="283" r:id="rId35"/>
    <p:sldId id="284" r:id="rId36"/>
    <p:sldId id="285" r:id="rId37"/>
    <p:sldId id="287" r:id="rId38"/>
    <p:sldId id="303" r:id="rId39"/>
    <p:sldId id="288" r:id="rId40"/>
    <p:sldId id="289" r:id="rId41"/>
    <p:sldId id="290" r:id="rId42"/>
    <p:sldId id="291" r:id="rId43"/>
    <p:sldId id="292" r:id="rId44"/>
    <p:sldId id="315" r:id="rId45"/>
    <p:sldId id="304" r:id="rId46"/>
    <p:sldId id="316" r:id="rId47"/>
    <p:sldId id="305" r:id="rId48"/>
    <p:sldId id="306" r:id="rId49"/>
    <p:sldId id="309" r:id="rId50"/>
    <p:sldId id="310" r:id="rId51"/>
    <p:sldId id="311" r:id="rId52"/>
    <p:sldId id="312" r:id="rId53"/>
    <p:sldId id="267" r:id="rId54"/>
    <p:sldId id="268" r:id="rId55"/>
    <p:sldId id="317" r:id="rId56"/>
    <p:sldId id="318" r:id="rId57"/>
    <p:sldId id="294" r:id="rId5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0F35715-BDDE-45A7-B96F-710EFFE6E735}" type="datetimeFigureOut">
              <a:rPr lang="en-CA" smtClean="0"/>
              <a:t>26/10/2013</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FA75DE5-D86A-43DE-ACEF-9515D745796E}" type="slidenum">
              <a:rPr lang="en-CA" smtClean="0"/>
              <a:t>‹#›</a:t>
            </a:fld>
            <a:endParaRPr lang="en-CA"/>
          </a:p>
        </p:txBody>
      </p:sp>
    </p:spTree>
    <p:extLst>
      <p:ext uri="{BB962C8B-B14F-4D97-AF65-F5344CB8AC3E}">
        <p14:creationId xmlns:p14="http://schemas.microsoft.com/office/powerpoint/2010/main" val="34151692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3E8486-9482-4EA3-8AA7-4FAA18812654}" type="datetimeFigureOut">
              <a:rPr lang="en-CA" smtClean="0"/>
              <a:t>22/10/2013</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DF77A3-CEA3-41F3-A6FC-BCEF51310BE6}" type="slidenum">
              <a:rPr lang="en-CA" smtClean="0"/>
              <a:t>‹#›</a:t>
            </a:fld>
            <a:endParaRPr lang="en-CA"/>
          </a:p>
        </p:txBody>
      </p:sp>
    </p:spTree>
    <p:extLst>
      <p:ext uri="{BB962C8B-B14F-4D97-AF65-F5344CB8AC3E}">
        <p14:creationId xmlns:p14="http://schemas.microsoft.com/office/powerpoint/2010/main" val="42195926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Over 29, 000 youth grades 7-12 , in 50 of 59 school districts,</a:t>
            </a:r>
            <a:r>
              <a:rPr lang="en-CA" baseline="0" dirty="0" smtClean="0"/>
              <a:t> results published in 2011 in a document entitled Making the Right Connections, Promoting Positive Mental Health Among BC Youth</a:t>
            </a:r>
          </a:p>
          <a:p>
            <a:endParaRPr lang="en-CA" baseline="0" dirty="0" smtClean="0"/>
          </a:p>
          <a:p>
            <a:endParaRPr lang="en-CA" dirty="0"/>
          </a:p>
        </p:txBody>
      </p:sp>
      <p:sp>
        <p:nvSpPr>
          <p:cNvPr id="4" name="Slide Number Placeholder 3"/>
          <p:cNvSpPr>
            <a:spLocks noGrp="1"/>
          </p:cNvSpPr>
          <p:nvPr>
            <p:ph type="sldNum" sz="quarter" idx="10"/>
          </p:nvPr>
        </p:nvSpPr>
        <p:spPr/>
        <p:txBody>
          <a:bodyPr/>
          <a:lstStyle/>
          <a:p>
            <a:fld id="{B1DF77A3-CEA3-41F3-A6FC-BCEF51310BE6}" type="slidenum">
              <a:rPr lang="en-CA" smtClean="0"/>
              <a:t>9</a:t>
            </a:fld>
            <a:endParaRPr lang="en-CA"/>
          </a:p>
        </p:txBody>
      </p:sp>
    </p:spTree>
    <p:extLst>
      <p:ext uri="{BB962C8B-B14F-4D97-AF65-F5344CB8AC3E}">
        <p14:creationId xmlns:p14="http://schemas.microsoft.com/office/powerpoint/2010/main" val="2736819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Optimism – positive attitude towards life and own competencies</a:t>
            </a:r>
          </a:p>
          <a:p>
            <a:r>
              <a:rPr lang="en-CA" dirty="0" smtClean="0"/>
              <a:t>Self-efficacy – sense that one can master</a:t>
            </a:r>
            <a:r>
              <a:rPr lang="en-CA" baseline="0" dirty="0" smtClean="0"/>
              <a:t> ones own environment – develop problem-solving skills</a:t>
            </a:r>
          </a:p>
          <a:p>
            <a:r>
              <a:rPr lang="en-CA" baseline="0" dirty="0" smtClean="0"/>
              <a:t>Adaptability – ability to consider alternatives when problem-solving – accept criticism and learn from mistakes</a:t>
            </a:r>
          </a:p>
          <a:p>
            <a:r>
              <a:rPr lang="en-CA" baseline="0" dirty="0" smtClean="0"/>
              <a:t>Sense of trust – at core of social emotional development</a:t>
            </a:r>
          </a:p>
          <a:p>
            <a:r>
              <a:rPr lang="en-CA" baseline="0" dirty="0" smtClean="0"/>
              <a:t>Perceived access to support</a:t>
            </a:r>
          </a:p>
          <a:p>
            <a:r>
              <a:rPr lang="en-CA" baseline="0" dirty="0" smtClean="0"/>
              <a:t>Comfort with others ( </a:t>
            </a:r>
            <a:r>
              <a:rPr lang="en-CA" baseline="0" dirty="0" err="1" smtClean="0"/>
              <a:t>eg</a:t>
            </a:r>
            <a:r>
              <a:rPr lang="en-CA" baseline="0" dirty="0" smtClean="0"/>
              <a:t> slow to warm up)</a:t>
            </a:r>
          </a:p>
          <a:p>
            <a:r>
              <a:rPr lang="en-CA" baseline="0" dirty="0" smtClean="0"/>
              <a:t>Tolerance with differences and can express them in a relationship</a:t>
            </a:r>
          </a:p>
          <a:p>
            <a:r>
              <a:rPr lang="en-CA" baseline="0" dirty="0" smtClean="0"/>
              <a:t>Sensitivity – the threshold for reaction and the intensity of it</a:t>
            </a:r>
          </a:p>
          <a:p>
            <a:r>
              <a:rPr lang="en-CA" baseline="0" dirty="0" smtClean="0"/>
              <a:t>Recovery – amount of time to bounce back</a:t>
            </a:r>
          </a:p>
          <a:p>
            <a:r>
              <a:rPr lang="en-CA" baseline="0" dirty="0" smtClean="0"/>
              <a:t>Impairment – can they maintain equilibrium when upset or do they lose it, make errors, not think well, get into trouble</a:t>
            </a:r>
          </a:p>
          <a:p>
            <a:endParaRPr lang="en-CA" baseline="0" dirty="0" smtClean="0"/>
          </a:p>
          <a:p>
            <a:endParaRPr lang="en-CA" dirty="0"/>
          </a:p>
        </p:txBody>
      </p:sp>
      <p:sp>
        <p:nvSpPr>
          <p:cNvPr id="4" name="Slide Number Placeholder 3"/>
          <p:cNvSpPr>
            <a:spLocks noGrp="1"/>
          </p:cNvSpPr>
          <p:nvPr>
            <p:ph type="sldNum" sz="quarter" idx="10"/>
          </p:nvPr>
        </p:nvSpPr>
        <p:spPr/>
        <p:txBody>
          <a:bodyPr/>
          <a:lstStyle/>
          <a:p>
            <a:fld id="{B1DF77A3-CEA3-41F3-A6FC-BCEF51310BE6}" type="slidenum">
              <a:rPr lang="en-CA" smtClean="0"/>
              <a:t>13</a:t>
            </a:fld>
            <a:endParaRPr lang="en-CA"/>
          </a:p>
        </p:txBody>
      </p:sp>
    </p:spTree>
    <p:extLst>
      <p:ext uri="{BB962C8B-B14F-4D97-AF65-F5344CB8AC3E}">
        <p14:creationId xmlns:p14="http://schemas.microsoft.com/office/powerpoint/2010/main" val="32536650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It is all to easy to focus on what</a:t>
            </a:r>
            <a:r>
              <a:rPr lang="en-CA" baseline="0" dirty="0" smtClean="0"/>
              <a:t> is wrong and try to fix it – the old deficit model</a:t>
            </a:r>
          </a:p>
          <a:p>
            <a:r>
              <a:rPr lang="en-CA" baseline="0" dirty="0" smtClean="0"/>
              <a:t>Instead focus on what is right and how to build with strengths to compensate for areas of challenge</a:t>
            </a:r>
            <a:endParaRPr lang="en-CA" dirty="0"/>
          </a:p>
        </p:txBody>
      </p:sp>
      <p:sp>
        <p:nvSpPr>
          <p:cNvPr id="4" name="Slide Number Placeholder 3"/>
          <p:cNvSpPr>
            <a:spLocks noGrp="1"/>
          </p:cNvSpPr>
          <p:nvPr>
            <p:ph type="sldNum" sz="quarter" idx="10"/>
          </p:nvPr>
        </p:nvSpPr>
        <p:spPr/>
        <p:txBody>
          <a:bodyPr/>
          <a:lstStyle/>
          <a:p>
            <a:fld id="{B1DF77A3-CEA3-41F3-A6FC-BCEF51310BE6}" type="slidenum">
              <a:rPr lang="en-CA" smtClean="0"/>
              <a:t>46</a:t>
            </a:fld>
            <a:endParaRPr lang="en-CA"/>
          </a:p>
        </p:txBody>
      </p:sp>
    </p:spTree>
    <p:extLst>
      <p:ext uri="{BB962C8B-B14F-4D97-AF65-F5344CB8AC3E}">
        <p14:creationId xmlns:p14="http://schemas.microsoft.com/office/powerpoint/2010/main" val="3232577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1DF77A3-CEA3-41F3-A6FC-BCEF51310BE6}" type="slidenum">
              <a:rPr lang="en-CA" smtClean="0"/>
              <a:t>47</a:t>
            </a:fld>
            <a:endParaRPr lang="en-CA"/>
          </a:p>
        </p:txBody>
      </p:sp>
    </p:spTree>
    <p:extLst>
      <p:ext uri="{BB962C8B-B14F-4D97-AF65-F5344CB8AC3E}">
        <p14:creationId xmlns:p14="http://schemas.microsoft.com/office/powerpoint/2010/main" val="18289421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3AD29726-EF32-43E8-A9B5-4C5520F6444F}" type="datetimeFigureOut">
              <a:rPr lang="en-CA" smtClean="0"/>
              <a:pPr>
                <a:defRPr/>
              </a:pPr>
              <a:t>22/10/2013</a:t>
            </a:fld>
            <a:endParaRPr lang="en-C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C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622B1610-D7A9-4BAD-AA6C-708DCAA4883A}" type="slidenum">
              <a:rPr lang="en-CA" smtClean="0"/>
              <a:pPr>
                <a:defRPr/>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F86D3CC9-9049-42E4-A579-F9D7020F551C}" type="datetimeFigureOut">
              <a:rPr lang="en-CA" smtClean="0"/>
              <a:pPr>
                <a:defRPr/>
              </a:pPr>
              <a:t>22/10/2013</a:t>
            </a:fld>
            <a:endParaRPr lang="en-CA"/>
          </a:p>
        </p:txBody>
      </p:sp>
      <p:sp>
        <p:nvSpPr>
          <p:cNvPr id="5" name="Footer Placeholder 4"/>
          <p:cNvSpPr>
            <a:spLocks noGrp="1"/>
          </p:cNvSpPr>
          <p:nvPr>
            <p:ph type="ftr" sz="quarter" idx="11"/>
          </p:nvPr>
        </p:nvSpPr>
        <p:spPr/>
        <p:txBody>
          <a:bodyPr/>
          <a:lstStyle>
            <a:extLst/>
          </a:lstStyle>
          <a:p>
            <a:pPr>
              <a:defRPr/>
            </a:pPr>
            <a:endParaRPr lang="en-CA"/>
          </a:p>
        </p:txBody>
      </p:sp>
      <p:sp>
        <p:nvSpPr>
          <p:cNvPr id="6" name="Slide Number Placeholder 5"/>
          <p:cNvSpPr>
            <a:spLocks noGrp="1"/>
          </p:cNvSpPr>
          <p:nvPr>
            <p:ph type="sldNum" sz="quarter" idx="12"/>
          </p:nvPr>
        </p:nvSpPr>
        <p:spPr/>
        <p:txBody>
          <a:bodyPr/>
          <a:lstStyle>
            <a:extLst/>
          </a:lstStyle>
          <a:p>
            <a:pPr>
              <a:defRPr/>
            </a:pPr>
            <a:fld id="{184FEA10-56A5-43CC-83E8-EE6440E94548}" type="slidenum">
              <a:rPr lang="en-CA" smtClean="0"/>
              <a:pPr>
                <a:defRPr/>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B43D4E83-0B34-4B06-9D10-3CF12AC84D12}" type="datetimeFigureOut">
              <a:rPr lang="en-CA" smtClean="0"/>
              <a:pPr>
                <a:defRPr/>
              </a:pPr>
              <a:t>22/10/2013</a:t>
            </a:fld>
            <a:endParaRPr lang="en-CA"/>
          </a:p>
        </p:txBody>
      </p:sp>
      <p:sp>
        <p:nvSpPr>
          <p:cNvPr id="5" name="Footer Placeholder 4"/>
          <p:cNvSpPr>
            <a:spLocks noGrp="1"/>
          </p:cNvSpPr>
          <p:nvPr>
            <p:ph type="ftr" sz="quarter" idx="11"/>
          </p:nvPr>
        </p:nvSpPr>
        <p:spPr/>
        <p:txBody>
          <a:bodyPr/>
          <a:lstStyle>
            <a:extLst/>
          </a:lstStyle>
          <a:p>
            <a:pPr>
              <a:defRPr/>
            </a:pPr>
            <a:endParaRPr lang="en-CA"/>
          </a:p>
        </p:txBody>
      </p:sp>
      <p:sp>
        <p:nvSpPr>
          <p:cNvPr id="6" name="Slide Number Placeholder 5"/>
          <p:cNvSpPr>
            <a:spLocks noGrp="1"/>
          </p:cNvSpPr>
          <p:nvPr>
            <p:ph type="sldNum" sz="quarter" idx="12"/>
          </p:nvPr>
        </p:nvSpPr>
        <p:spPr/>
        <p:txBody>
          <a:bodyPr/>
          <a:lstStyle>
            <a:extLst/>
          </a:lstStyle>
          <a:p>
            <a:pPr>
              <a:defRPr/>
            </a:pPr>
            <a:fld id="{BB543AD4-7ED2-456F-A838-C49E675CD439}" type="slidenum">
              <a:rPr lang="en-CA" smtClean="0"/>
              <a:pPr>
                <a:defRPr/>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937BC17D-613C-4C45-933D-4B8DC39293F8}" type="datetimeFigureOut">
              <a:rPr lang="en-CA" smtClean="0"/>
              <a:pPr>
                <a:defRPr/>
              </a:pPr>
              <a:t>22/10/2013</a:t>
            </a:fld>
            <a:endParaRPr lang="en-CA"/>
          </a:p>
        </p:txBody>
      </p:sp>
      <p:sp>
        <p:nvSpPr>
          <p:cNvPr id="5" name="Footer Placeholder 4"/>
          <p:cNvSpPr>
            <a:spLocks noGrp="1"/>
          </p:cNvSpPr>
          <p:nvPr>
            <p:ph type="ftr" sz="quarter" idx="11"/>
          </p:nvPr>
        </p:nvSpPr>
        <p:spPr/>
        <p:txBody>
          <a:bodyPr/>
          <a:lstStyle>
            <a:extLst/>
          </a:lstStyle>
          <a:p>
            <a:pPr>
              <a:defRPr/>
            </a:pPr>
            <a:endParaRPr lang="en-CA"/>
          </a:p>
        </p:txBody>
      </p:sp>
      <p:sp>
        <p:nvSpPr>
          <p:cNvPr id="6" name="Slide Number Placeholder 5"/>
          <p:cNvSpPr>
            <a:spLocks noGrp="1"/>
          </p:cNvSpPr>
          <p:nvPr>
            <p:ph type="sldNum" sz="quarter" idx="12"/>
          </p:nvPr>
        </p:nvSpPr>
        <p:spPr/>
        <p:txBody>
          <a:bodyPr/>
          <a:lstStyle>
            <a:extLst/>
          </a:lstStyle>
          <a:p>
            <a:pPr>
              <a:defRPr/>
            </a:pPr>
            <a:fld id="{6D3CF9ED-C18C-48F0-A1D2-3C7AE7F71F2B}" type="slidenum">
              <a:rPr lang="en-CA" smtClean="0"/>
              <a:pPr>
                <a:defRPr/>
              </a:pPr>
              <a:t>‹#›</a:t>
            </a:fld>
            <a:endParaRPr lang="en-C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2C9D9CB7-467C-40B6-B0B7-64ECDE7B59D9}" type="datetimeFigureOut">
              <a:rPr lang="en-CA" smtClean="0"/>
              <a:pPr>
                <a:defRPr/>
              </a:pPr>
              <a:t>22/10/2013</a:t>
            </a:fld>
            <a:endParaRPr lang="en-CA"/>
          </a:p>
        </p:txBody>
      </p:sp>
      <p:sp>
        <p:nvSpPr>
          <p:cNvPr id="5" name="Footer Placeholder 4"/>
          <p:cNvSpPr>
            <a:spLocks noGrp="1"/>
          </p:cNvSpPr>
          <p:nvPr>
            <p:ph type="ftr" sz="quarter" idx="11"/>
          </p:nvPr>
        </p:nvSpPr>
        <p:spPr/>
        <p:txBody>
          <a:bodyPr/>
          <a:lstStyle>
            <a:extLst/>
          </a:lstStyle>
          <a:p>
            <a:pPr>
              <a:defRPr/>
            </a:pPr>
            <a:endParaRPr lang="en-CA"/>
          </a:p>
        </p:txBody>
      </p:sp>
      <p:sp>
        <p:nvSpPr>
          <p:cNvPr id="6" name="Slide Number Placeholder 5"/>
          <p:cNvSpPr>
            <a:spLocks noGrp="1"/>
          </p:cNvSpPr>
          <p:nvPr>
            <p:ph type="sldNum" sz="quarter" idx="12"/>
          </p:nvPr>
        </p:nvSpPr>
        <p:spPr/>
        <p:txBody>
          <a:bodyPr/>
          <a:lstStyle>
            <a:extLst/>
          </a:lstStyle>
          <a:p>
            <a:pPr>
              <a:defRPr/>
            </a:pPr>
            <a:fld id="{D20DE874-5156-456A-8553-8612D98D96BE}" type="slidenum">
              <a:rPr lang="en-CA" smtClean="0"/>
              <a:pPr>
                <a:defRPr/>
              </a:pPr>
              <a:t>‹#›</a:t>
            </a:fld>
            <a:endParaRPr lang="en-C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93A89238-7F39-4121-95AA-0BE10859E264}" type="datetimeFigureOut">
              <a:rPr lang="en-CA" smtClean="0"/>
              <a:pPr>
                <a:defRPr/>
              </a:pPr>
              <a:t>22/10/2013</a:t>
            </a:fld>
            <a:endParaRPr lang="en-CA"/>
          </a:p>
        </p:txBody>
      </p:sp>
      <p:sp>
        <p:nvSpPr>
          <p:cNvPr id="6" name="Footer Placeholder 5"/>
          <p:cNvSpPr>
            <a:spLocks noGrp="1"/>
          </p:cNvSpPr>
          <p:nvPr>
            <p:ph type="ftr" sz="quarter" idx="11"/>
          </p:nvPr>
        </p:nvSpPr>
        <p:spPr/>
        <p:txBody>
          <a:bodyPr/>
          <a:lstStyle>
            <a:extLst/>
          </a:lstStyle>
          <a:p>
            <a:pPr>
              <a:defRPr/>
            </a:pPr>
            <a:endParaRPr lang="en-CA"/>
          </a:p>
        </p:txBody>
      </p:sp>
      <p:sp>
        <p:nvSpPr>
          <p:cNvPr id="7" name="Slide Number Placeholder 6"/>
          <p:cNvSpPr>
            <a:spLocks noGrp="1"/>
          </p:cNvSpPr>
          <p:nvPr>
            <p:ph type="sldNum" sz="quarter" idx="12"/>
          </p:nvPr>
        </p:nvSpPr>
        <p:spPr/>
        <p:txBody>
          <a:bodyPr/>
          <a:lstStyle>
            <a:extLst/>
          </a:lstStyle>
          <a:p>
            <a:pPr>
              <a:defRPr/>
            </a:pPr>
            <a:fld id="{4962BEDF-A7C2-4110-8563-0E1F63D800B5}" type="slidenum">
              <a:rPr lang="en-CA" smtClean="0"/>
              <a:pPr>
                <a:defRPr/>
              </a:pPr>
              <a:t>‹#›</a:t>
            </a:fld>
            <a:endParaRPr lang="en-C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8C65E9D0-CBD5-4811-BA60-4BAB09B66AAA}" type="datetimeFigureOut">
              <a:rPr lang="en-CA" smtClean="0"/>
              <a:pPr>
                <a:defRPr/>
              </a:pPr>
              <a:t>22/10/2013</a:t>
            </a:fld>
            <a:endParaRPr lang="en-CA"/>
          </a:p>
        </p:txBody>
      </p:sp>
      <p:sp>
        <p:nvSpPr>
          <p:cNvPr id="8" name="Footer Placeholder 7"/>
          <p:cNvSpPr>
            <a:spLocks noGrp="1"/>
          </p:cNvSpPr>
          <p:nvPr>
            <p:ph type="ftr" sz="quarter" idx="11"/>
          </p:nvPr>
        </p:nvSpPr>
        <p:spPr/>
        <p:txBody>
          <a:bodyPr/>
          <a:lstStyle>
            <a:extLst/>
          </a:lstStyle>
          <a:p>
            <a:pPr>
              <a:defRPr/>
            </a:pPr>
            <a:endParaRPr lang="en-CA"/>
          </a:p>
        </p:txBody>
      </p:sp>
      <p:sp>
        <p:nvSpPr>
          <p:cNvPr id="9" name="Slide Number Placeholder 8"/>
          <p:cNvSpPr>
            <a:spLocks noGrp="1"/>
          </p:cNvSpPr>
          <p:nvPr>
            <p:ph type="sldNum" sz="quarter" idx="12"/>
          </p:nvPr>
        </p:nvSpPr>
        <p:spPr/>
        <p:txBody>
          <a:bodyPr/>
          <a:lstStyle>
            <a:extLst/>
          </a:lstStyle>
          <a:p>
            <a:pPr>
              <a:defRPr/>
            </a:pPr>
            <a:fld id="{38D7AB61-8207-45A5-BC20-8AC2A1D4BA3D}" type="slidenum">
              <a:rPr lang="en-CA" smtClean="0"/>
              <a:pPr>
                <a:defRPr/>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fld id="{02D3C4BC-101B-45AD-AB45-DD773ABF89C9}" type="datetimeFigureOut">
              <a:rPr lang="en-CA" smtClean="0"/>
              <a:pPr>
                <a:defRPr/>
              </a:pPr>
              <a:t>22/10/2013</a:t>
            </a:fld>
            <a:endParaRPr lang="en-CA"/>
          </a:p>
        </p:txBody>
      </p:sp>
      <p:sp>
        <p:nvSpPr>
          <p:cNvPr id="4" name="Footer Placeholder 3"/>
          <p:cNvSpPr>
            <a:spLocks noGrp="1"/>
          </p:cNvSpPr>
          <p:nvPr>
            <p:ph type="ftr" sz="quarter" idx="11"/>
          </p:nvPr>
        </p:nvSpPr>
        <p:spPr/>
        <p:txBody>
          <a:bodyPr/>
          <a:lstStyle>
            <a:extLst/>
          </a:lstStyle>
          <a:p>
            <a:pPr>
              <a:defRPr/>
            </a:pPr>
            <a:endParaRPr lang="en-CA"/>
          </a:p>
        </p:txBody>
      </p:sp>
      <p:sp>
        <p:nvSpPr>
          <p:cNvPr id="5" name="Slide Number Placeholder 4"/>
          <p:cNvSpPr>
            <a:spLocks noGrp="1"/>
          </p:cNvSpPr>
          <p:nvPr>
            <p:ph type="sldNum" sz="quarter" idx="12"/>
          </p:nvPr>
        </p:nvSpPr>
        <p:spPr/>
        <p:txBody>
          <a:bodyPr/>
          <a:lstStyle>
            <a:extLst/>
          </a:lstStyle>
          <a:p>
            <a:pPr>
              <a:defRPr/>
            </a:pPr>
            <a:fld id="{18AECAB8-C663-4989-B564-DB7E598EF0CB}" type="slidenum">
              <a:rPr lang="en-CA" smtClean="0"/>
              <a:pPr>
                <a:defRPr/>
              </a:pPr>
              <a:t>‹#›</a:t>
            </a:fld>
            <a:endParaRPr lang="en-C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6D84F5EC-779D-4A0B-B246-2C521C2154C8}" type="datetimeFigureOut">
              <a:rPr lang="en-CA" smtClean="0"/>
              <a:pPr>
                <a:defRPr/>
              </a:pPr>
              <a:t>22/10/2013</a:t>
            </a:fld>
            <a:endParaRPr lang="en-CA"/>
          </a:p>
        </p:txBody>
      </p:sp>
      <p:sp>
        <p:nvSpPr>
          <p:cNvPr id="3" name="Footer Placeholder 2"/>
          <p:cNvSpPr>
            <a:spLocks noGrp="1"/>
          </p:cNvSpPr>
          <p:nvPr>
            <p:ph type="ftr" sz="quarter" idx="11"/>
          </p:nvPr>
        </p:nvSpPr>
        <p:spPr/>
        <p:txBody>
          <a:bodyPr/>
          <a:lstStyle>
            <a:extLst/>
          </a:lstStyle>
          <a:p>
            <a:pPr>
              <a:defRPr/>
            </a:pPr>
            <a:endParaRPr lang="en-CA"/>
          </a:p>
        </p:txBody>
      </p:sp>
      <p:sp>
        <p:nvSpPr>
          <p:cNvPr id="4" name="Slide Number Placeholder 3"/>
          <p:cNvSpPr>
            <a:spLocks noGrp="1"/>
          </p:cNvSpPr>
          <p:nvPr>
            <p:ph type="sldNum" sz="quarter" idx="12"/>
          </p:nvPr>
        </p:nvSpPr>
        <p:spPr/>
        <p:txBody>
          <a:bodyPr/>
          <a:lstStyle>
            <a:extLst/>
          </a:lstStyle>
          <a:p>
            <a:pPr>
              <a:defRPr/>
            </a:pPr>
            <a:fld id="{81E4847B-CB95-4267-B17D-51926C236B2F}" type="slidenum">
              <a:rPr lang="en-CA" smtClean="0"/>
              <a:pPr>
                <a:defRPr/>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fld id="{3A6AEF68-37A0-4E40-A1C0-0669F526D221}" type="datetimeFigureOut">
              <a:rPr lang="en-CA" smtClean="0"/>
              <a:pPr>
                <a:defRPr/>
              </a:pPr>
              <a:t>22/10/2013</a:t>
            </a:fld>
            <a:endParaRPr lang="en-CA"/>
          </a:p>
        </p:txBody>
      </p:sp>
      <p:sp>
        <p:nvSpPr>
          <p:cNvPr id="6" name="Footer Placeholder 5"/>
          <p:cNvSpPr>
            <a:spLocks noGrp="1"/>
          </p:cNvSpPr>
          <p:nvPr>
            <p:ph type="ftr" sz="quarter" idx="11"/>
          </p:nvPr>
        </p:nvSpPr>
        <p:spPr/>
        <p:txBody>
          <a:bodyPr/>
          <a:lstStyle>
            <a:extLst/>
          </a:lstStyle>
          <a:p>
            <a:pPr>
              <a:defRPr/>
            </a:pPr>
            <a:endParaRPr lang="en-CA"/>
          </a:p>
        </p:txBody>
      </p:sp>
      <p:sp>
        <p:nvSpPr>
          <p:cNvPr id="7" name="Slide Number Placeholder 6"/>
          <p:cNvSpPr>
            <a:spLocks noGrp="1"/>
          </p:cNvSpPr>
          <p:nvPr>
            <p:ph type="sldNum" sz="quarter" idx="12"/>
          </p:nvPr>
        </p:nvSpPr>
        <p:spPr/>
        <p:txBody>
          <a:bodyPr/>
          <a:lstStyle>
            <a:extLst/>
          </a:lstStyle>
          <a:p>
            <a:pPr>
              <a:defRPr/>
            </a:pPr>
            <a:fld id="{6F038B90-17E7-41F7-BD8E-7F466963E2A9}" type="slidenum">
              <a:rPr lang="en-CA" smtClean="0"/>
              <a:pPr>
                <a:defRPr/>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8B087B62-2D46-4D3A-9B30-85B0443C5815}" type="datetimeFigureOut">
              <a:rPr lang="en-CA" smtClean="0"/>
              <a:pPr>
                <a:defRPr/>
              </a:pPr>
              <a:t>22/10/2013</a:t>
            </a:fld>
            <a:endParaRPr lang="en-C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C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8067EBAF-056E-45FC-AABD-3A1EA5DC87D4}" type="slidenum">
              <a:rPr lang="en-CA" smtClean="0"/>
              <a:pPr>
                <a:defRPr/>
              </a:pPr>
              <a:t>‹#›</a:t>
            </a:fld>
            <a:endParaRPr lang="en-C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E224A30D-91FC-418B-8CC6-D846C680EE75}" type="datetimeFigureOut">
              <a:rPr lang="en-CA" smtClean="0"/>
              <a:pPr>
                <a:defRPr/>
              </a:pPr>
              <a:t>22/10/2013</a:t>
            </a:fld>
            <a:endParaRPr lang="en-C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C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39BF42BE-3B78-4C57-823A-84F8F2168F99}" type="slidenum">
              <a:rPr lang="en-CA" smtClean="0"/>
              <a:pPr>
                <a:defRPr/>
              </a:pPr>
              <a:t>‹#›</a:t>
            </a:fld>
            <a:endParaRPr lang="en-CA"/>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www.resiliency.com/"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fontAlgn="auto">
              <a:spcAft>
                <a:spcPts val="0"/>
              </a:spcAft>
              <a:defRPr/>
            </a:pPr>
            <a:r>
              <a:rPr lang="en-CA" dirty="0" smtClean="0"/>
              <a:t>Enhancing Resiliency in Children   </a:t>
            </a:r>
            <a:endParaRPr lang="en-CA" dirty="0"/>
          </a:p>
        </p:txBody>
      </p:sp>
      <p:sp>
        <p:nvSpPr>
          <p:cNvPr id="13314" name="Subtitle 2"/>
          <p:cNvSpPr>
            <a:spLocks noGrp="1"/>
          </p:cNvSpPr>
          <p:nvPr>
            <p:ph type="subTitle" idx="1"/>
          </p:nvPr>
        </p:nvSpPr>
        <p:spPr/>
        <p:txBody>
          <a:bodyPr>
            <a:normAutofit fontScale="92500" lnSpcReduction="20000"/>
          </a:bodyPr>
          <a:lstStyle/>
          <a:p>
            <a:pPr marR="0"/>
            <a:r>
              <a:rPr lang="en-CA" dirty="0" smtClean="0"/>
              <a:t>Dr. Roberta Heaven</a:t>
            </a:r>
          </a:p>
          <a:p>
            <a:pPr marR="0"/>
            <a:r>
              <a:rPr lang="en-CA" dirty="0" smtClean="0"/>
              <a:t>Visual Impairment Program, SHHC</a:t>
            </a:r>
          </a:p>
          <a:p>
            <a:pPr marR="0"/>
            <a:r>
              <a:rPr lang="en-CA" dirty="0" smtClean="0"/>
              <a:t>Linking Up Linking In Conference 2013</a:t>
            </a:r>
            <a:r>
              <a:rPr lang="en-CA" dirty="0" smtClean="0"/>
              <a:t> </a:t>
            </a:r>
            <a:r>
              <a:rPr lang="en-CA" dirty="0" smtClean="0"/>
              <a:t>Workshop</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CA" dirty="0" smtClean="0"/>
              <a:t>Data sample of 100 children seen through the program </a:t>
            </a:r>
          </a:p>
          <a:p>
            <a:r>
              <a:rPr lang="en-CA" dirty="0" smtClean="0"/>
              <a:t>80% had subscales on the BASC-2 significantly elevated</a:t>
            </a:r>
          </a:p>
          <a:p>
            <a:r>
              <a:rPr lang="en-CA" dirty="0" smtClean="0"/>
              <a:t>Most common are:</a:t>
            </a:r>
          </a:p>
          <a:p>
            <a:pPr lvl="1"/>
            <a:r>
              <a:rPr lang="en-CA" dirty="0" smtClean="0"/>
              <a:t>Withdrawal</a:t>
            </a:r>
          </a:p>
          <a:p>
            <a:pPr lvl="1"/>
            <a:r>
              <a:rPr lang="en-CA" dirty="0" err="1" smtClean="0"/>
              <a:t>Atypicality</a:t>
            </a:r>
            <a:endParaRPr lang="en-CA" dirty="0" smtClean="0"/>
          </a:p>
          <a:p>
            <a:pPr lvl="1"/>
            <a:r>
              <a:rPr lang="en-CA" dirty="0" smtClean="0"/>
              <a:t>Anxiety</a:t>
            </a:r>
          </a:p>
          <a:p>
            <a:pPr lvl="1"/>
            <a:r>
              <a:rPr lang="en-CA" dirty="0" smtClean="0"/>
              <a:t>Depression</a:t>
            </a:r>
          </a:p>
          <a:p>
            <a:pPr lvl="1"/>
            <a:r>
              <a:rPr lang="en-CA" dirty="0" smtClean="0"/>
              <a:t>Poor Functional Communication</a:t>
            </a:r>
          </a:p>
          <a:p>
            <a:pPr lvl="1"/>
            <a:r>
              <a:rPr lang="en-CA" dirty="0" smtClean="0"/>
              <a:t>Poor Adaptive Behaviour Skills</a:t>
            </a:r>
            <a:endParaRPr lang="en-CA" dirty="0"/>
          </a:p>
        </p:txBody>
      </p:sp>
      <p:sp>
        <p:nvSpPr>
          <p:cNvPr id="3" name="Title 2"/>
          <p:cNvSpPr>
            <a:spLocks noGrp="1"/>
          </p:cNvSpPr>
          <p:nvPr>
            <p:ph type="title"/>
          </p:nvPr>
        </p:nvSpPr>
        <p:spPr/>
        <p:txBody>
          <a:bodyPr>
            <a:normAutofit fontScale="90000"/>
          </a:bodyPr>
          <a:lstStyle/>
          <a:p>
            <a:r>
              <a:rPr lang="en-CA" dirty="0" smtClean="0"/>
              <a:t>Children and Youth with VI seen through VIP</a:t>
            </a:r>
            <a:endParaRPr lang="en-CA" dirty="0"/>
          </a:p>
        </p:txBody>
      </p:sp>
    </p:spTree>
    <p:extLst>
      <p:ext uri="{BB962C8B-B14F-4D97-AF65-F5344CB8AC3E}">
        <p14:creationId xmlns:p14="http://schemas.microsoft.com/office/powerpoint/2010/main" val="1046999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Measuring Resiliency</a:t>
            </a:r>
            <a:endParaRPr lang="en-CA" dirty="0"/>
          </a:p>
        </p:txBody>
      </p:sp>
      <p:sp>
        <p:nvSpPr>
          <p:cNvPr id="5" name="Text Placeholder 4"/>
          <p:cNvSpPr>
            <a:spLocks noGrp="1"/>
          </p:cNvSpPr>
          <p:nvPr>
            <p:ph type="body" idx="1"/>
          </p:nvPr>
        </p:nvSpPr>
        <p:spPr/>
        <p:txBody>
          <a:bodyPr/>
          <a:lstStyle/>
          <a:p>
            <a:r>
              <a:rPr lang="en-CA" dirty="0" smtClean="0"/>
              <a:t>How to?</a:t>
            </a:r>
            <a:endParaRPr lang="en-CA" dirty="0"/>
          </a:p>
        </p:txBody>
      </p:sp>
    </p:spTree>
    <p:extLst>
      <p:ext uri="{BB962C8B-B14F-4D97-AF65-F5344CB8AC3E}">
        <p14:creationId xmlns:p14="http://schemas.microsoft.com/office/powerpoint/2010/main" val="2164121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p:txBody>
          <a:bodyPr/>
          <a:lstStyle/>
          <a:p>
            <a:r>
              <a:rPr lang="en-CA" smtClean="0"/>
              <a:t>In recent years, a standardized assessment measure has been developed for children which entails a self-report questionnaire </a:t>
            </a:r>
          </a:p>
          <a:p>
            <a:r>
              <a:rPr lang="en-CA" smtClean="0"/>
              <a:t>The Resiliency Scales for Children and Adolescents:</a:t>
            </a:r>
          </a:p>
          <a:p>
            <a:pPr>
              <a:buFont typeface="Wingdings 2" pitchFamily="18" charset="2"/>
              <a:buNone/>
            </a:pPr>
            <a:r>
              <a:rPr lang="en-CA" smtClean="0"/>
              <a:t>A Profile of Personal Strengths</a:t>
            </a:r>
          </a:p>
          <a:p>
            <a:r>
              <a:rPr lang="en-CA" smtClean="0"/>
              <a:t>Comprised of a Sense of Mastery Scale; a Sense of Relatedness Scale; and an Emotional Reactivity Scale</a:t>
            </a:r>
          </a:p>
          <a:p>
            <a:endParaRPr lang="en-CA" smtClean="0"/>
          </a:p>
          <a:p>
            <a:endParaRPr lang="en-CA" smtClean="0"/>
          </a:p>
        </p:txBody>
      </p:sp>
      <p:sp>
        <p:nvSpPr>
          <p:cNvPr id="16385" name="Title 1"/>
          <p:cNvSpPr>
            <a:spLocks noGrp="1"/>
          </p:cNvSpPr>
          <p:nvPr>
            <p:ph type="title"/>
          </p:nvPr>
        </p:nvSpPr>
        <p:spPr/>
        <p:txBody>
          <a:bodyPr/>
          <a:lstStyle/>
          <a:p>
            <a:r>
              <a:rPr lang="en-CA" smtClean="0"/>
              <a:t>Resiliency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p:cNvSpPr>
          <p:nvPr>
            <p:ph idx="1"/>
          </p:nvPr>
        </p:nvSpPr>
        <p:spPr/>
        <p:txBody>
          <a:bodyPr/>
          <a:lstStyle/>
          <a:p>
            <a:pPr>
              <a:lnSpc>
                <a:spcPct val="90000"/>
              </a:lnSpc>
            </a:pPr>
            <a:r>
              <a:rPr lang="en-US" smtClean="0"/>
              <a:t>Sense of Mastery Scale:</a:t>
            </a:r>
          </a:p>
          <a:p>
            <a:pPr lvl="1">
              <a:lnSpc>
                <a:spcPct val="90000"/>
              </a:lnSpc>
            </a:pPr>
            <a:r>
              <a:rPr lang="en-US" smtClean="0"/>
              <a:t>Optimism; Self-Efficacy; Adaptability</a:t>
            </a:r>
          </a:p>
          <a:p>
            <a:pPr lvl="1">
              <a:lnSpc>
                <a:spcPct val="90000"/>
              </a:lnSpc>
              <a:buFont typeface="Wingdings 2" pitchFamily="18" charset="2"/>
              <a:buNone/>
            </a:pPr>
            <a:endParaRPr lang="en-US" smtClean="0"/>
          </a:p>
          <a:p>
            <a:pPr>
              <a:lnSpc>
                <a:spcPct val="90000"/>
              </a:lnSpc>
            </a:pPr>
            <a:r>
              <a:rPr lang="en-US" smtClean="0"/>
              <a:t>Sense of Relatedness Scale:</a:t>
            </a:r>
          </a:p>
          <a:p>
            <a:pPr lvl="1">
              <a:lnSpc>
                <a:spcPct val="90000"/>
              </a:lnSpc>
            </a:pPr>
            <a:r>
              <a:rPr lang="en-US" smtClean="0"/>
              <a:t>Trust; Support; Comfort; Tolerance</a:t>
            </a:r>
          </a:p>
          <a:p>
            <a:pPr>
              <a:lnSpc>
                <a:spcPct val="90000"/>
              </a:lnSpc>
            </a:pPr>
            <a:endParaRPr lang="en-US" smtClean="0"/>
          </a:p>
          <a:p>
            <a:pPr>
              <a:lnSpc>
                <a:spcPct val="90000"/>
              </a:lnSpc>
            </a:pPr>
            <a:r>
              <a:rPr lang="en-US" smtClean="0"/>
              <a:t>Emotional Reactivity Scale:</a:t>
            </a:r>
          </a:p>
          <a:p>
            <a:pPr lvl="1">
              <a:lnSpc>
                <a:spcPct val="90000"/>
              </a:lnSpc>
            </a:pPr>
            <a:r>
              <a:rPr lang="en-US" smtClean="0"/>
              <a:t>Sensitivity; Recovery; Impairment</a:t>
            </a:r>
          </a:p>
          <a:p>
            <a:pPr lvl="1">
              <a:lnSpc>
                <a:spcPct val="90000"/>
              </a:lnSpc>
            </a:pPr>
            <a:endParaRPr lang="en-US" smtClean="0"/>
          </a:p>
          <a:p>
            <a:pPr lvl="1">
              <a:lnSpc>
                <a:spcPct val="90000"/>
              </a:lnSpc>
            </a:pPr>
            <a:r>
              <a:rPr lang="en-US" smtClean="0"/>
              <a:t>Resource Index and Vulnerability Index</a:t>
            </a:r>
          </a:p>
        </p:txBody>
      </p:sp>
      <p:sp>
        <p:nvSpPr>
          <p:cNvPr id="31746" name="Rectangle 2"/>
          <p:cNvSpPr>
            <a:spLocks noGrp="1"/>
          </p:cNvSpPr>
          <p:nvPr>
            <p:ph type="title"/>
          </p:nvPr>
        </p:nvSpPr>
        <p:spPr/>
        <p:txBody>
          <a:bodyPr/>
          <a:lstStyle/>
          <a:p>
            <a:r>
              <a:rPr lang="en-US" smtClean="0"/>
              <a:t>Resiliency Scales for Children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Findings so far</a:t>
            </a:r>
          </a:p>
          <a:p>
            <a:r>
              <a:rPr lang="en-CA" dirty="0" smtClean="0"/>
              <a:t>Observations instead</a:t>
            </a:r>
          </a:p>
          <a:p>
            <a:endParaRPr lang="en-CA" dirty="0"/>
          </a:p>
          <a:p>
            <a:endParaRPr lang="en-CA" dirty="0" smtClean="0"/>
          </a:p>
          <a:p>
            <a:pPr marL="109728" indent="0">
              <a:buNone/>
            </a:pPr>
            <a:endParaRPr lang="en-CA" dirty="0"/>
          </a:p>
        </p:txBody>
      </p:sp>
      <p:sp>
        <p:nvSpPr>
          <p:cNvPr id="3" name="Title 2"/>
          <p:cNvSpPr>
            <a:spLocks noGrp="1"/>
          </p:cNvSpPr>
          <p:nvPr>
            <p:ph type="title"/>
          </p:nvPr>
        </p:nvSpPr>
        <p:spPr/>
        <p:txBody>
          <a:bodyPr/>
          <a:lstStyle/>
          <a:p>
            <a:r>
              <a:rPr lang="en-CA" dirty="0" smtClean="0"/>
              <a:t>Is it useful?</a:t>
            </a:r>
            <a:endParaRPr lang="en-CA" dirty="0"/>
          </a:p>
        </p:txBody>
      </p:sp>
    </p:spTree>
    <p:extLst>
      <p:ext uri="{BB962C8B-B14F-4D97-AF65-F5344CB8AC3E}">
        <p14:creationId xmlns:p14="http://schemas.microsoft.com/office/powerpoint/2010/main" val="3271920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p:cNvSpPr>
          <p:nvPr>
            <p:ph idx="1"/>
          </p:nvPr>
        </p:nvSpPr>
        <p:spPr/>
        <p:txBody>
          <a:bodyPr/>
          <a:lstStyle/>
          <a:p>
            <a:pPr>
              <a:lnSpc>
                <a:spcPct val="90000"/>
              </a:lnSpc>
            </a:pPr>
            <a:r>
              <a:rPr lang="en-US" dirty="0" smtClean="0"/>
              <a:t>Has been studied only in the last 50 years</a:t>
            </a:r>
          </a:p>
          <a:p>
            <a:pPr>
              <a:lnSpc>
                <a:spcPct val="90000"/>
              </a:lnSpc>
            </a:pPr>
            <a:r>
              <a:rPr lang="en-US" dirty="0" smtClean="0"/>
              <a:t>This construct is based on research indicating there are both protective factors and risk factors that impact an individual’s resiliency</a:t>
            </a:r>
          </a:p>
          <a:p>
            <a:pPr>
              <a:lnSpc>
                <a:spcPct val="90000"/>
              </a:lnSpc>
            </a:pPr>
            <a:r>
              <a:rPr lang="en-US" dirty="0" smtClean="0"/>
              <a:t>Protective factors include: </a:t>
            </a:r>
          </a:p>
          <a:p>
            <a:pPr lvl="1">
              <a:lnSpc>
                <a:spcPct val="90000"/>
              </a:lnSpc>
            </a:pPr>
            <a:r>
              <a:rPr lang="en-US" dirty="0" smtClean="0"/>
              <a:t>Personal factors such as intellect, temperament and sociability</a:t>
            </a:r>
          </a:p>
          <a:p>
            <a:pPr lvl="1">
              <a:lnSpc>
                <a:spcPct val="90000"/>
              </a:lnSpc>
            </a:pPr>
            <a:r>
              <a:rPr lang="en-US" dirty="0" smtClean="0"/>
              <a:t>Social Environment such as family factors of attachment, warmth, emotional support</a:t>
            </a:r>
          </a:p>
          <a:p>
            <a:pPr lvl="1">
              <a:lnSpc>
                <a:spcPct val="90000"/>
              </a:lnSpc>
            </a:pPr>
            <a:r>
              <a:rPr lang="en-US" dirty="0" smtClean="0"/>
              <a:t>Key environment </a:t>
            </a:r>
            <a:r>
              <a:rPr lang="en-US" dirty="0" smtClean="0"/>
              <a:t>factors such as positive school and peer experiences</a:t>
            </a:r>
          </a:p>
        </p:txBody>
      </p:sp>
      <p:sp>
        <p:nvSpPr>
          <p:cNvPr id="32770" name="Rectangle 2"/>
          <p:cNvSpPr>
            <a:spLocks noGrp="1"/>
          </p:cNvSpPr>
          <p:nvPr>
            <p:ph type="title"/>
          </p:nvPr>
        </p:nvSpPr>
        <p:spPr/>
        <p:txBody>
          <a:bodyPr/>
          <a:lstStyle/>
          <a:p>
            <a:r>
              <a:rPr lang="en-US" smtClean="0"/>
              <a:t>Resiliency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p:cNvSpPr>
          <p:nvPr>
            <p:ph idx="1"/>
          </p:nvPr>
        </p:nvSpPr>
        <p:spPr/>
        <p:txBody>
          <a:bodyPr/>
          <a:lstStyle/>
          <a:p>
            <a:r>
              <a:rPr lang="en-US" dirty="0" smtClean="0"/>
              <a:t>Personal traits such as rigid, resistant style</a:t>
            </a:r>
          </a:p>
          <a:p>
            <a:endParaRPr lang="en-US" dirty="0" smtClean="0"/>
          </a:p>
          <a:p>
            <a:r>
              <a:rPr lang="en-US" dirty="0" smtClean="0"/>
              <a:t>Significant </a:t>
            </a:r>
            <a:r>
              <a:rPr lang="en-US" dirty="0" smtClean="0"/>
              <a:t>emotional reactivity, negative outlook</a:t>
            </a:r>
          </a:p>
          <a:p>
            <a:endParaRPr lang="en-US" dirty="0" smtClean="0"/>
          </a:p>
          <a:p>
            <a:r>
              <a:rPr lang="en-US" dirty="0" smtClean="0"/>
              <a:t>Poor support networks – </a:t>
            </a:r>
            <a:r>
              <a:rPr lang="en-US" dirty="0" smtClean="0"/>
              <a:t>lack of supportive </a:t>
            </a:r>
            <a:r>
              <a:rPr lang="en-US" dirty="0" smtClean="0"/>
              <a:t>family situations </a:t>
            </a:r>
          </a:p>
          <a:p>
            <a:endParaRPr lang="en-US" dirty="0"/>
          </a:p>
          <a:p>
            <a:r>
              <a:rPr lang="en-US" dirty="0" smtClean="0"/>
              <a:t>Lack of positive peer or school experiences</a:t>
            </a:r>
          </a:p>
        </p:txBody>
      </p:sp>
      <p:sp>
        <p:nvSpPr>
          <p:cNvPr id="33794" name="Rectangle 2"/>
          <p:cNvSpPr>
            <a:spLocks noGrp="1"/>
          </p:cNvSpPr>
          <p:nvPr>
            <p:ph type="title"/>
          </p:nvPr>
        </p:nvSpPr>
        <p:spPr/>
        <p:txBody>
          <a:bodyPr/>
          <a:lstStyle/>
          <a:p>
            <a:r>
              <a:rPr lang="en-US" smtClean="0"/>
              <a:t>Risk factors: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 calcmode="lin" valueType="num">
                                      <p:cBhvr additive="base">
                                        <p:cTn id="7" dur="500" fill="hold"/>
                                        <p:tgtEl>
                                          <p:spTgt spid="337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37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3795">
                                            <p:txEl>
                                              <p:pRg st="2" end="2"/>
                                            </p:txEl>
                                          </p:spTgt>
                                        </p:tgtEl>
                                        <p:attrNameLst>
                                          <p:attrName>style.visibility</p:attrName>
                                        </p:attrNameLst>
                                      </p:cBhvr>
                                      <p:to>
                                        <p:strVal val="visible"/>
                                      </p:to>
                                    </p:set>
                                    <p:anim calcmode="lin" valueType="num">
                                      <p:cBhvr additive="base">
                                        <p:cTn id="13" dur="500" fill="hold"/>
                                        <p:tgtEl>
                                          <p:spTgt spid="3379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37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3795">
                                            <p:txEl>
                                              <p:pRg st="4" end="4"/>
                                            </p:txEl>
                                          </p:spTgt>
                                        </p:tgtEl>
                                        <p:attrNameLst>
                                          <p:attrName>style.visibility</p:attrName>
                                        </p:attrNameLst>
                                      </p:cBhvr>
                                      <p:to>
                                        <p:strVal val="visible"/>
                                      </p:to>
                                    </p:set>
                                    <p:anim calcmode="lin" valueType="num">
                                      <p:cBhvr additive="base">
                                        <p:cTn id="19" dur="500" fill="hold"/>
                                        <p:tgtEl>
                                          <p:spTgt spid="3379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379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3795">
                                            <p:txEl>
                                              <p:pRg st="6" end="6"/>
                                            </p:txEl>
                                          </p:spTgt>
                                        </p:tgtEl>
                                        <p:attrNameLst>
                                          <p:attrName>style.visibility</p:attrName>
                                        </p:attrNameLst>
                                      </p:cBhvr>
                                      <p:to>
                                        <p:strVal val="visible"/>
                                      </p:to>
                                    </p:set>
                                    <p:anim calcmode="lin" valueType="num">
                                      <p:cBhvr additive="base">
                                        <p:cTn id="25" dur="500" fill="hold"/>
                                        <p:tgtEl>
                                          <p:spTgt spid="3379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379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p:txBody>
          <a:bodyPr>
            <a:normAutofit fontScale="92500" lnSpcReduction="10000"/>
          </a:bodyPr>
          <a:lstStyle/>
          <a:p>
            <a:r>
              <a:rPr lang="en-CA" dirty="0" smtClean="0"/>
              <a:t>Resiliency is often associated with </a:t>
            </a:r>
            <a:r>
              <a:rPr lang="en-CA" dirty="0" smtClean="0"/>
              <a:t>(</a:t>
            </a:r>
            <a:r>
              <a:rPr lang="en-CA" sz="1600" dirty="0" smtClean="0"/>
              <a:t>Ginsburg 2013)</a:t>
            </a:r>
            <a:endParaRPr lang="en-CA" dirty="0" smtClean="0"/>
          </a:p>
          <a:p>
            <a:pPr lvl="1"/>
            <a:r>
              <a:rPr lang="en-CA" dirty="0" smtClean="0"/>
              <a:t>Confidence</a:t>
            </a:r>
          </a:p>
          <a:p>
            <a:pPr lvl="1"/>
            <a:r>
              <a:rPr lang="en-CA" dirty="0" smtClean="0"/>
              <a:t>Competence</a:t>
            </a:r>
          </a:p>
          <a:p>
            <a:pPr lvl="1"/>
            <a:r>
              <a:rPr lang="en-CA" dirty="0" smtClean="0"/>
              <a:t>Connection</a:t>
            </a:r>
          </a:p>
          <a:p>
            <a:pPr lvl="1"/>
            <a:r>
              <a:rPr lang="en-CA" dirty="0" smtClean="0"/>
              <a:t>Character</a:t>
            </a:r>
          </a:p>
          <a:p>
            <a:pPr lvl="1"/>
            <a:r>
              <a:rPr lang="en-CA" dirty="0" smtClean="0"/>
              <a:t>Contribution*</a:t>
            </a:r>
          </a:p>
          <a:p>
            <a:pPr lvl="1"/>
            <a:r>
              <a:rPr lang="en-CA" dirty="0" smtClean="0"/>
              <a:t>Coping</a:t>
            </a:r>
          </a:p>
          <a:p>
            <a:pPr lvl="1"/>
            <a:r>
              <a:rPr lang="en-CA" dirty="0" smtClean="0"/>
              <a:t>Control – sense of (external or internal) related to discipline/ consequences of real action</a:t>
            </a:r>
            <a:endParaRPr lang="en-CA" dirty="0" smtClean="0"/>
          </a:p>
          <a:p>
            <a:pPr marL="393700" lvl="1" indent="0">
              <a:buNone/>
            </a:pPr>
            <a:endParaRPr lang="en-CA" dirty="0"/>
          </a:p>
          <a:p>
            <a:pPr marL="393700" lvl="1" indent="0">
              <a:buNone/>
            </a:pPr>
            <a:endParaRPr lang="en-CA" dirty="0" smtClean="0"/>
          </a:p>
          <a:p>
            <a:pPr marL="393700" lvl="1" indent="0">
              <a:buNone/>
            </a:pPr>
            <a:r>
              <a:rPr lang="en-CA" dirty="0" smtClean="0"/>
              <a:t>Strategies to support these skills will also support the development of greater resiliency</a:t>
            </a:r>
            <a:endParaRPr lang="en-CA" dirty="0"/>
          </a:p>
        </p:txBody>
      </p:sp>
      <p:sp>
        <p:nvSpPr>
          <p:cNvPr id="17409" name="Title 1"/>
          <p:cNvSpPr>
            <a:spLocks noGrp="1"/>
          </p:cNvSpPr>
          <p:nvPr>
            <p:ph type="title"/>
          </p:nvPr>
        </p:nvSpPr>
        <p:spPr/>
        <p:txBody>
          <a:bodyPr/>
          <a:lstStyle/>
          <a:p>
            <a:r>
              <a:rPr lang="en-CA" dirty="0" smtClean="0"/>
              <a:t> Resiliency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p:txBody>
          <a:bodyPr>
            <a:normAutofit fontScale="92500" lnSpcReduction="20000"/>
          </a:bodyPr>
          <a:lstStyle/>
          <a:p>
            <a:r>
              <a:rPr lang="en-CA" dirty="0" smtClean="0"/>
              <a:t>Some individuals are much more resilient than others</a:t>
            </a:r>
          </a:p>
          <a:p>
            <a:r>
              <a:rPr lang="en-CA" dirty="0" smtClean="0"/>
              <a:t>Some of these traits appear to be genetic</a:t>
            </a:r>
          </a:p>
          <a:p>
            <a:r>
              <a:rPr lang="en-CA" dirty="0" smtClean="0"/>
              <a:t>Those who are more resilient tend to be happier, better adjusted and more successful in their endeavours</a:t>
            </a:r>
          </a:p>
          <a:p>
            <a:r>
              <a:rPr lang="en-CA" dirty="0" smtClean="0"/>
              <a:t>There is a lower incidence of mental health conditions in those who are more </a:t>
            </a:r>
            <a:r>
              <a:rPr lang="en-CA" dirty="0" smtClean="0"/>
              <a:t>resilient</a:t>
            </a:r>
          </a:p>
          <a:p>
            <a:r>
              <a:rPr lang="en-CA" dirty="0" smtClean="0"/>
              <a:t>Latest research indicates it impacts health up to 50 years later!</a:t>
            </a:r>
          </a:p>
          <a:p>
            <a:pPr marL="109728" indent="0">
              <a:buNone/>
            </a:pPr>
            <a:endParaRPr lang="en-CA" dirty="0" smtClean="0"/>
          </a:p>
          <a:p>
            <a:r>
              <a:rPr lang="en-CA" b="1" dirty="0" smtClean="0"/>
              <a:t>Most importantly, literature suggests that individuals can learn to be more resilient</a:t>
            </a:r>
            <a:r>
              <a:rPr lang="en-CA" dirty="0" smtClean="0"/>
              <a:t>!</a:t>
            </a:r>
          </a:p>
        </p:txBody>
      </p:sp>
      <p:sp>
        <p:nvSpPr>
          <p:cNvPr id="2" name="Title 1"/>
          <p:cNvSpPr>
            <a:spLocks noGrp="1"/>
          </p:cNvSpPr>
          <p:nvPr>
            <p:ph type="title"/>
          </p:nvPr>
        </p:nvSpPr>
        <p:spPr/>
        <p:txBody>
          <a:bodyPr>
            <a:normAutofit/>
          </a:bodyPr>
          <a:lstStyle/>
          <a:p>
            <a:pPr fontAlgn="auto">
              <a:spcAft>
                <a:spcPts val="0"/>
              </a:spcAft>
              <a:defRPr/>
            </a:pPr>
            <a:r>
              <a:rPr lang="en-CA" dirty="0" smtClean="0"/>
              <a:t>What does the literature tell us?</a:t>
            </a:r>
            <a:endParaRPr lang="en-C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It starts when we are born</a:t>
            </a:r>
            <a:endParaRPr lang="en-CA" dirty="0"/>
          </a:p>
        </p:txBody>
      </p:sp>
      <p:sp>
        <p:nvSpPr>
          <p:cNvPr id="5" name="Text Placeholder 4"/>
          <p:cNvSpPr>
            <a:spLocks noGrp="1"/>
          </p:cNvSpPr>
          <p:nvPr>
            <p:ph type="body" idx="1"/>
          </p:nvPr>
        </p:nvSpPr>
        <p:spPr/>
        <p:txBody>
          <a:bodyPr>
            <a:normAutofit/>
          </a:bodyPr>
          <a:lstStyle/>
          <a:p>
            <a:r>
              <a:rPr lang="en-CA" sz="3600" dirty="0" smtClean="0"/>
              <a:t>Role of Parents and home for little ones</a:t>
            </a:r>
            <a:endParaRPr lang="en-CA" sz="3600" dirty="0"/>
          </a:p>
        </p:txBody>
      </p:sp>
    </p:spTree>
    <p:extLst>
      <p:ext uri="{BB962C8B-B14F-4D97-AF65-F5344CB8AC3E}">
        <p14:creationId xmlns:p14="http://schemas.microsoft.com/office/powerpoint/2010/main" val="1456176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p:txBody>
          <a:bodyPr>
            <a:normAutofit lnSpcReduction="10000"/>
          </a:bodyPr>
          <a:lstStyle/>
          <a:p>
            <a:r>
              <a:rPr lang="en-CA" dirty="0" smtClean="0"/>
              <a:t>To understand concepts of resiliency</a:t>
            </a:r>
            <a:r>
              <a:rPr lang="en-CA" dirty="0" smtClean="0"/>
              <a:t> </a:t>
            </a:r>
            <a:endParaRPr lang="en-CA" dirty="0" smtClean="0"/>
          </a:p>
          <a:p>
            <a:r>
              <a:rPr lang="en-CA" dirty="0" smtClean="0"/>
              <a:t>To be aware of: risk factors</a:t>
            </a:r>
            <a:endParaRPr lang="en-CA" dirty="0" smtClean="0"/>
          </a:p>
          <a:p>
            <a:r>
              <a:rPr lang="en-CA" dirty="0" smtClean="0"/>
              <a:t>Incidence in BC of Mental Health Concerns in Children and Youth</a:t>
            </a:r>
          </a:p>
          <a:p>
            <a:r>
              <a:rPr lang="en-CA" dirty="0" smtClean="0"/>
              <a:t>Understand incidence in Students with VI</a:t>
            </a:r>
            <a:endParaRPr lang="en-CA" dirty="0" smtClean="0"/>
          </a:p>
          <a:p>
            <a:r>
              <a:rPr lang="en-CA" dirty="0" smtClean="0"/>
              <a:t>Role </a:t>
            </a:r>
            <a:r>
              <a:rPr lang="en-CA" dirty="0" smtClean="0"/>
              <a:t>of Parents and the </a:t>
            </a:r>
            <a:r>
              <a:rPr lang="en-CA" dirty="0" smtClean="0"/>
              <a:t>Family</a:t>
            </a:r>
          </a:p>
          <a:p>
            <a:r>
              <a:rPr lang="en-CA" dirty="0" smtClean="0"/>
              <a:t>Increasing role of Teachers and School Environment</a:t>
            </a:r>
            <a:endParaRPr lang="en-CA" dirty="0" smtClean="0"/>
          </a:p>
          <a:p>
            <a:r>
              <a:rPr lang="en-CA" dirty="0" smtClean="0"/>
              <a:t>Vision teachers key position</a:t>
            </a:r>
            <a:endParaRPr lang="en-CA" dirty="0" smtClean="0"/>
          </a:p>
          <a:p>
            <a:r>
              <a:rPr lang="en-CA" dirty="0" smtClean="0"/>
              <a:t>Strategies that work</a:t>
            </a:r>
            <a:endParaRPr lang="en-CA" dirty="0" smtClean="0"/>
          </a:p>
        </p:txBody>
      </p:sp>
      <p:sp>
        <p:nvSpPr>
          <p:cNvPr id="14337" name="Title 1"/>
          <p:cNvSpPr>
            <a:spLocks noGrp="1"/>
          </p:cNvSpPr>
          <p:nvPr>
            <p:ph type="title"/>
          </p:nvPr>
        </p:nvSpPr>
        <p:spPr/>
        <p:txBody>
          <a:bodyPr/>
          <a:lstStyle/>
          <a:p>
            <a:r>
              <a:rPr lang="en-CA" dirty="0" smtClean="0"/>
              <a:t>Objectives</a:t>
            </a:r>
            <a:endParaRPr lang="en-CA"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p:txBody>
          <a:bodyPr/>
          <a:lstStyle/>
          <a:p>
            <a:r>
              <a:rPr lang="en-CA" dirty="0" smtClean="0"/>
              <a:t>Not surprisingly, Parents have a key role in the development of resilient children</a:t>
            </a:r>
          </a:p>
          <a:p>
            <a:r>
              <a:rPr lang="en-CA" dirty="0" smtClean="0"/>
              <a:t>Even when the unique individual may not be easy going by nature, they can be taught to be a problem-solver</a:t>
            </a:r>
          </a:p>
          <a:p>
            <a:r>
              <a:rPr lang="en-CA" dirty="0" smtClean="0"/>
              <a:t>It is key for parents to be fully engaged</a:t>
            </a:r>
          </a:p>
          <a:p>
            <a:r>
              <a:rPr lang="en-CA" dirty="0" smtClean="0"/>
              <a:t>This means being able to not just talk the talk, but walk the walk</a:t>
            </a:r>
          </a:p>
          <a:p>
            <a:pPr marL="0" indent="0">
              <a:buNone/>
            </a:pPr>
            <a:r>
              <a:rPr lang="en-CA" dirty="0" smtClean="0"/>
              <a:t> </a:t>
            </a:r>
          </a:p>
        </p:txBody>
      </p:sp>
      <p:sp>
        <p:nvSpPr>
          <p:cNvPr id="19457" name="Title 1"/>
          <p:cNvSpPr>
            <a:spLocks noGrp="1"/>
          </p:cNvSpPr>
          <p:nvPr>
            <p:ph type="title"/>
          </p:nvPr>
        </p:nvSpPr>
        <p:spPr/>
        <p:txBody>
          <a:bodyPr/>
          <a:lstStyle/>
          <a:p>
            <a:r>
              <a:rPr lang="en-CA" smtClean="0"/>
              <a:t> Roles of Parents in the Family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CA" dirty="0" smtClean="0"/>
              <a:t>To </a:t>
            </a:r>
            <a:r>
              <a:rPr lang="en-CA" dirty="0"/>
              <a:t>achieve this, </a:t>
            </a:r>
            <a:r>
              <a:rPr lang="en-CA" dirty="0" smtClean="0"/>
              <a:t>parents </a:t>
            </a:r>
            <a:r>
              <a:rPr lang="en-CA" dirty="0"/>
              <a:t>must be able to be engaged so need to be aware of their own needs and take care of themselves, and,</a:t>
            </a:r>
          </a:p>
          <a:p>
            <a:r>
              <a:rPr lang="en-CA" dirty="0"/>
              <a:t>Be committed to a set of common values, and</a:t>
            </a:r>
            <a:r>
              <a:rPr lang="en-CA" dirty="0" smtClean="0"/>
              <a:t>,</a:t>
            </a:r>
          </a:p>
          <a:p>
            <a:r>
              <a:rPr lang="en-CA" dirty="0" smtClean="0"/>
              <a:t>Commit to teaching to build skills to support positive resilient children</a:t>
            </a:r>
          </a:p>
          <a:p>
            <a:r>
              <a:rPr lang="en-CA" dirty="0" smtClean="0"/>
              <a:t>Be aware of the pressures that can interfere: financial, employment demands, roles in the family, child behaviour and time pressures just to name a few ( may be even more relevant when children have challenges)</a:t>
            </a:r>
            <a:endParaRPr lang="en-CA" dirty="0"/>
          </a:p>
          <a:p>
            <a:endParaRPr lang="en-CA" dirty="0"/>
          </a:p>
        </p:txBody>
      </p:sp>
      <p:sp>
        <p:nvSpPr>
          <p:cNvPr id="2" name="Title 1"/>
          <p:cNvSpPr>
            <a:spLocks noGrp="1"/>
          </p:cNvSpPr>
          <p:nvPr>
            <p:ph type="title"/>
          </p:nvPr>
        </p:nvSpPr>
        <p:spPr/>
        <p:txBody>
          <a:bodyPr/>
          <a:lstStyle/>
          <a:p>
            <a:r>
              <a:rPr lang="en-CA" dirty="0" smtClean="0"/>
              <a:t>Parenting power</a:t>
            </a:r>
            <a:endParaRPr lang="en-CA" dirty="0"/>
          </a:p>
        </p:txBody>
      </p:sp>
    </p:spTree>
    <p:extLst>
      <p:ext uri="{BB962C8B-B14F-4D97-AF65-F5344CB8AC3E}">
        <p14:creationId xmlns:p14="http://schemas.microsoft.com/office/powerpoint/2010/main" val="31061278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p:txBody>
          <a:bodyPr/>
          <a:lstStyle/>
          <a:p>
            <a:r>
              <a:rPr lang="en-CA" dirty="0" smtClean="0"/>
              <a:t>Is important to be a resilient parent</a:t>
            </a:r>
          </a:p>
          <a:p>
            <a:r>
              <a:rPr lang="en-CA" dirty="0" smtClean="0"/>
              <a:t>Meeting your own needs ( sleep, nutrition, down time, relationship time)</a:t>
            </a:r>
          </a:p>
          <a:p>
            <a:r>
              <a:rPr lang="en-CA" dirty="0" smtClean="0"/>
              <a:t>Keeping perspective</a:t>
            </a:r>
          </a:p>
          <a:p>
            <a:endParaRPr lang="en-CA" dirty="0" smtClean="0"/>
          </a:p>
          <a:p>
            <a:r>
              <a:rPr lang="en-CA" dirty="0" smtClean="0"/>
              <a:t>Support network – identifying supports and USING them</a:t>
            </a:r>
          </a:p>
          <a:p>
            <a:pPr marL="0" indent="0">
              <a:buNone/>
            </a:pPr>
            <a:endParaRPr lang="en-CA" dirty="0" smtClean="0"/>
          </a:p>
          <a:p>
            <a:r>
              <a:rPr lang="en-CA" dirty="0" smtClean="0"/>
              <a:t>Resources – such as agencies CNIB, VIP, </a:t>
            </a:r>
            <a:r>
              <a:rPr lang="en-CA" dirty="0" smtClean="0"/>
              <a:t>Blind Beginnings, SHERC</a:t>
            </a:r>
            <a:r>
              <a:rPr lang="en-CA" dirty="0" smtClean="0"/>
              <a:t>, Shared Vision </a:t>
            </a:r>
          </a:p>
          <a:p>
            <a:pPr marL="0" indent="0">
              <a:buNone/>
            </a:pPr>
            <a:endParaRPr lang="en-CA" dirty="0" smtClean="0"/>
          </a:p>
        </p:txBody>
      </p:sp>
      <p:sp>
        <p:nvSpPr>
          <p:cNvPr id="20481" name="Title 1"/>
          <p:cNvSpPr>
            <a:spLocks noGrp="1"/>
          </p:cNvSpPr>
          <p:nvPr>
            <p:ph type="title"/>
          </p:nvPr>
        </p:nvSpPr>
        <p:spPr/>
        <p:txBody>
          <a:bodyPr/>
          <a:lstStyle/>
          <a:p>
            <a:r>
              <a:rPr lang="en-CA" smtClean="0"/>
              <a:t>Taking care of yourself</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dirty="0" smtClean="0"/>
              <a:t>Parenting in a family with children with unique and varied needs can provide a wealth of experience and learning</a:t>
            </a:r>
          </a:p>
          <a:p>
            <a:r>
              <a:rPr lang="en-CA" dirty="0" smtClean="0"/>
              <a:t>Can bring parents together and unite a family in a close knit and loving way</a:t>
            </a:r>
          </a:p>
          <a:p>
            <a:r>
              <a:rPr lang="en-CA" dirty="0" smtClean="0"/>
              <a:t>Can promote and encourage everyone to be their personal best and be grounded in what really matters</a:t>
            </a:r>
            <a:endParaRPr lang="en-CA" dirty="0"/>
          </a:p>
        </p:txBody>
      </p:sp>
      <p:sp>
        <p:nvSpPr>
          <p:cNvPr id="2" name="Title 1"/>
          <p:cNvSpPr>
            <a:spLocks noGrp="1"/>
          </p:cNvSpPr>
          <p:nvPr>
            <p:ph type="title"/>
          </p:nvPr>
        </p:nvSpPr>
        <p:spPr/>
        <p:txBody>
          <a:bodyPr/>
          <a:lstStyle/>
          <a:p>
            <a:r>
              <a:rPr lang="en-CA" dirty="0" smtClean="0"/>
              <a:t>Benefits</a:t>
            </a:r>
            <a:endParaRPr lang="en-CA" dirty="0"/>
          </a:p>
        </p:txBody>
      </p:sp>
    </p:spTree>
    <p:extLst>
      <p:ext uri="{BB962C8B-B14F-4D97-AF65-F5344CB8AC3E}">
        <p14:creationId xmlns:p14="http://schemas.microsoft.com/office/powerpoint/2010/main" val="23715310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2500"/>
          </a:bodyPr>
          <a:lstStyle/>
          <a:p>
            <a:r>
              <a:rPr lang="en-CA" dirty="0" smtClean="0"/>
              <a:t>So many things to teach, guide and encourage…</a:t>
            </a:r>
          </a:p>
          <a:p>
            <a:r>
              <a:rPr lang="en-CA" dirty="0" smtClean="0"/>
              <a:t>Bonding and attachment</a:t>
            </a:r>
          </a:p>
          <a:p>
            <a:r>
              <a:rPr lang="en-CA" dirty="0" smtClean="0"/>
              <a:t>Motor skills</a:t>
            </a:r>
          </a:p>
          <a:p>
            <a:r>
              <a:rPr lang="en-CA" dirty="0" smtClean="0"/>
              <a:t>Communication skills</a:t>
            </a:r>
          </a:p>
          <a:p>
            <a:r>
              <a:rPr lang="en-CA" dirty="0" smtClean="0"/>
              <a:t>Self-help and personal care skills</a:t>
            </a:r>
          </a:p>
          <a:p>
            <a:r>
              <a:rPr lang="en-CA" dirty="0" smtClean="0"/>
              <a:t>Concepts</a:t>
            </a:r>
          </a:p>
          <a:p>
            <a:r>
              <a:rPr lang="en-CA" dirty="0" smtClean="0"/>
              <a:t>Socialization skills</a:t>
            </a:r>
          </a:p>
          <a:p>
            <a:r>
              <a:rPr lang="en-CA" dirty="0" smtClean="0"/>
              <a:t>Problem- solving and learning about the world</a:t>
            </a:r>
          </a:p>
          <a:p>
            <a:r>
              <a:rPr lang="en-CA" dirty="0" smtClean="0"/>
              <a:t>Values, perspective, attitude…</a:t>
            </a:r>
            <a:r>
              <a:rPr lang="en-CA" b="1" dirty="0" smtClean="0"/>
              <a:t>resilience</a:t>
            </a:r>
          </a:p>
          <a:p>
            <a:endParaRPr lang="en-CA" dirty="0"/>
          </a:p>
        </p:txBody>
      </p:sp>
      <p:sp>
        <p:nvSpPr>
          <p:cNvPr id="4" name="Title 3"/>
          <p:cNvSpPr>
            <a:spLocks noGrp="1"/>
          </p:cNvSpPr>
          <p:nvPr>
            <p:ph type="title"/>
          </p:nvPr>
        </p:nvSpPr>
        <p:spPr/>
        <p:txBody>
          <a:bodyPr>
            <a:normAutofit fontScale="90000"/>
          </a:bodyPr>
          <a:lstStyle/>
          <a:p>
            <a:r>
              <a:rPr lang="en-CA" dirty="0" smtClean="0"/>
              <a:t>Teaching and guiding our children</a:t>
            </a:r>
            <a:endParaRPr lang="en-CA" dirty="0"/>
          </a:p>
        </p:txBody>
      </p:sp>
    </p:spTree>
    <p:extLst>
      <p:ext uri="{BB962C8B-B14F-4D97-AF65-F5344CB8AC3E}">
        <p14:creationId xmlns:p14="http://schemas.microsoft.com/office/powerpoint/2010/main" val="9180292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dirty="0" smtClean="0"/>
              <a:t>So Busy – Overwhelming </a:t>
            </a:r>
          </a:p>
          <a:p>
            <a:r>
              <a:rPr lang="en-CA" dirty="0" smtClean="0"/>
              <a:t>Being pulled in many directions – health needs, developmental challenges, sensory needs</a:t>
            </a:r>
          </a:p>
          <a:p>
            <a:r>
              <a:rPr lang="en-CA" dirty="0" smtClean="0"/>
              <a:t>Other people in the family need time too</a:t>
            </a:r>
          </a:p>
          <a:p>
            <a:r>
              <a:rPr lang="en-CA" dirty="0" smtClean="0"/>
              <a:t>Work and household demands</a:t>
            </a:r>
          </a:p>
          <a:p>
            <a:r>
              <a:rPr lang="en-CA" dirty="0" smtClean="0"/>
              <a:t>Unique child characteristics – social/shy, easy-going/stubborn, receptive/not! </a:t>
            </a:r>
            <a:endParaRPr lang="en-CA" dirty="0"/>
          </a:p>
        </p:txBody>
      </p:sp>
      <p:sp>
        <p:nvSpPr>
          <p:cNvPr id="2" name="Title 1"/>
          <p:cNvSpPr>
            <a:spLocks noGrp="1"/>
          </p:cNvSpPr>
          <p:nvPr>
            <p:ph type="title"/>
          </p:nvPr>
        </p:nvSpPr>
        <p:spPr/>
        <p:txBody>
          <a:bodyPr/>
          <a:lstStyle/>
          <a:p>
            <a:r>
              <a:rPr lang="en-CA" dirty="0" smtClean="0"/>
              <a:t>Challenges</a:t>
            </a:r>
            <a:endParaRPr lang="en-CA" dirty="0"/>
          </a:p>
        </p:txBody>
      </p:sp>
    </p:spTree>
    <p:extLst>
      <p:ext uri="{BB962C8B-B14F-4D97-AF65-F5344CB8AC3E}">
        <p14:creationId xmlns:p14="http://schemas.microsoft.com/office/powerpoint/2010/main" val="38417008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sz="half" idx="1"/>
          </p:nvPr>
        </p:nvSpPr>
        <p:spPr/>
        <p:txBody>
          <a:bodyPr/>
          <a:lstStyle/>
          <a:p>
            <a:r>
              <a:rPr lang="en-CA" dirty="0" smtClean="0"/>
              <a:t>Love</a:t>
            </a:r>
          </a:p>
          <a:p>
            <a:r>
              <a:rPr lang="en-CA" dirty="0" smtClean="0"/>
              <a:t>Honesty</a:t>
            </a:r>
          </a:p>
          <a:p>
            <a:r>
              <a:rPr lang="en-CA" dirty="0" smtClean="0"/>
              <a:t>Respect</a:t>
            </a:r>
          </a:p>
          <a:p>
            <a:r>
              <a:rPr lang="en-CA" dirty="0" smtClean="0"/>
              <a:t>Gratitude</a:t>
            </a:r>
          </a:p>
          <a:p>
            <a:r>
              <a:rPr lang="en-CA" dirty="0" smtClean="0"/>
              <a:t>Generosity</a:t>
            </a:r>
          </a:p>
          <a:p>
            <a:r>
              <a:rPr lang="en-CA" dirty="0" smtClean="0"/>
              <a:t>Uniqueness</a:t>
            </a:r>
          </a:p>
          <a:p>
            <a:r>
              <a:rPr lang="en-CA" dirty="0" smtClean="0"/>
              <a:t>Spirituality</a:t>
            </a:r>
          </a:p>
          <a:p>
            <a:r>
              <a:rPr lang="en-CA" dirty="0" smtClean="0"/>
              <a:t>Creativity</a:t>
            </a:r>
          </a:p>
          <a:p>
            <a:endParaRPr lang="en-CA" dirty="0" smtClean="0"/>
          </a:p>
        </p:txBody>
      </p:sp>
      <p:sp>
        <p:nvSpPr>
          <p:cNvPr id="23555" name="Content Placeholder 3"/>
          <p:cNvSpPr>
            <a:spLocks noGrp="1"/>
          </p:cNvSpPr>
          <p:nvPr>
            <p:ph sz="half" idx="2"/>
          </p:nvPr>
        </p:nvSpPr>
        <p:spPr/>
        <p:txBody>
          <a:bodyPr/>
          <a:lstStyle/>
          <a:p>
            <a:r>
              <a:rPr lang="en-CA" dirty="0" smtClean="0"/>
              <a:t>Curiosity</a:t>
            </a:r>
          </a:p>
          <a:p>
            <a:r>
              <a:rPr lang="en-CA" dirty="0" smtClean="0"/>
              <a:t>Forgiveness</a:t>
            </a:r>
          </a:p>
          <a:p>
            <a:r>
              <a:rPr lang="en-CA" dirty="0" smtClean="0"/>
              <a:t>Humour</a:t>
            </a:r>
          </a:p>
          <a:p>
            <a:r>
              <a:rPr lang="en-CA" dirty="0" smtClean="0"/>
              <a:t>Positive Attitude</a:t>
            </a:r>
          </a:p>
          <a:p>
            <a:r>
              <a:rPr lang="en-CA" dirty="0" smtClean="0"/>
              <a:t>Persistence</a:t>
            </a:r>
          </a:p>
          <a:p>
            <a:r>
              <a:rPr lang="en-CA" dirty="0" smtClean="0"/>
              <a:t>Passion</a:t>
            </a:r>
          </a:p>
          <a:p>
            <a:r>
              <a:rPr lang="en-CA" dirty="0" smtClean="0"/>
              <a:t>Accountability</a:t>
            </a:r>
          </a:p>
          <a:p>
            <a:r>
              <a:rPr lang="en-CA" dirty="0" smtClean="0"/>
              <a:t>Compassion</a:t>
            </a:r>
          </a:p>
        </p:txBody>
      </p:sp>
      <p:sp>
        <p:nvSpPr>
          <p:cNvPr id="2" name="Title 1"/>
          <p:cNvSpPr>
            <a:spLocks noGrp="1"/>
          </p:cNvSpPr>
          <p:nvPr>
            <p:ph type="title"/>
          </p:nvPr>
        </p:nvSpPr>
        <p:spPr/>
        <p:txBody>
          <a:bodyPr>
            <a:normAutofit fontScale="90000"/>
          </a:bodyPr>
          <a:lstStyle/>
          <a:p>
            <a:pPr fontAlgn="auto">
              <a:spcAft>
                <a:spcPts val="0"/>
              </a:spcAft>
              <a:defRPr/>
            </a:pPr>
            <a:r>
              <a:rPr lang="en-CA" dirty="0" smtClean="0"/>
              <a:t> Important values to teach children</a:t>
            </a:r>
            <a:endParaRPr lang="en-CA"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lnSpcReduction="10000"/>
          </a:bodyPr>
          <a:lstStyle/>
          <a:p>
            <a:r>
              <a:rPr lang="en-CA" dirty="0" smtClean="0"/>
              <a:t>We want to encourage a love of learning in our children</a:t>
            </a:r>
          </a:p>
          <a:p>
            <a:r>
              <a:rPr lang="en-CA" dirty="0" smtClean="0"/>
              <a:t>Not just about school but well beyond it</a:t>
            </a:r>
          </a:p>
          <a:p>
            <a:r>
              <a:rPr lang="en-CA" dirty="0" smtClean="0"/>
              <a:t>Goal to be life long learners and have the tools to do it</a:t>
            </a:r>
          </a:p>
          <a:p>
            <a:r>
              <a:rPr lang="en-CA" dirty="0" smtClean="0"/>
              <a:t>This means encouraging</a:t>
            </a:r>
          </a:p>
          <a:p>
            <a:pPr lvl="1"/>
            <a:r>
              <a:rPr lang="en-CA" dirty="0" smtClean="0"/>
              <a:t>Curiosity</a:t>
            </a:r>
          </a:p>
          <a:p>
            <a:pPr lvl="1"/>
            <a:r>
              <a:rPr lang="en-CA" dirty="0" smtClean="0"/>
              <a:t>Willingness to try new things</a:t>
            </a:r>
          </a:p>
          <a:p>
            <a:pPr lvl="1"/>
            <a:r>
              <a:rPr lang="en-CA" dirty="0" smtClean="0"/>
              <a:t>Knowledge is powerful</a:t>
            </a:r>
          </a:p>
          <a:p>
            <a:pPr lvl="1"/>
            <a:r>
              <a:rPr lang="en-CA" b="1" dirty="0" smtClean="0"/>
              <a:t>Mistakes can be a powerful part of learning and </a:t>
            </a:r>
            <a:r>
              <a:rPr lang="en-CA" b="1" dirty="0" smtClean="0"/>
              <a:t>growth</a:t>
            </a:r>
          </a:p>
          <a:p>
            <a:pPr marL="393192" lvl="1" indent="0">
              <a:buNone/>
            </a:pPr>
            <a:endParaRPr lang="en-CA" dirty="0" smtClean="0"/>
          </a:p>
        </p:txBody>
      </p:sp>
      <p:sp>
        <p:nvSpPr>
          <p:cNvPr id="2" name="Title 1"/>
          <p:cNvSpPr>
            <a:spLocks noGrp="1"/>
          </p:cNvSpPr>
          <p:nvPr>
            <p:ph type="title"/>
          </p:nvPr>
        </p:nvSpPr>
        <p:spPr/>
        <p:txBody>
          <a:bodyPr/>
          <a:lstStyle/>
          <a:p>
            <a:r>
              <a:rPr lang="en-CA" dirty="0" smtClean="0"/>
              <a:t>Love of Learning</a:t>
            </a:r>
            <a:endParaRPr lang="en-CA" dirty="0"/>
          </a:p>
        </p:txBody>
      </p:sp>
    </p:spTree>
    <p:extLst>
      <p:ext uri="{BB962C8B-B14F-4D97-AF65-F5344CB8AC3E}">
        <p14:creationId xmlns:p14="http://schemas.microsoft.com/office/powerpoint/2010/main" val="732056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CA" dirty="0" smtClean="0"/>
              <a:t>As parents we want to protect our children, and at times prevent them from learning the hard way</a:t>
            </a:r>
          </a:p>
          <a:p>
            <a:r>
              <a:rPr lang="en-CA" dirty="0" smtClean="0"/>
              <a:t>While this is very appropriate with safety issues, we need to give them room, time, and permission to go ahead and learn for themselves </a:t>
            </a:r>
            <a:r>
              <a:rPr lang="en-CA" dirty="0" smtClean="0"/>
              <a:t>too – this is critical</a:t>
            </a:r>
            <a:endParaRPr lang="en-CA" dirty="0" smtClean="0"/>
          </a:p>
          <a:p>
            <a:r>
              <a:rPr lang="en-CA" dirty="0" smtClean="0"/>
              <a:t>We can give them the tools, and set up for success, but letting them do things themselves or the parts of things that they are capable of themselves is so important</a:t>
            </a:r>
          </a:p>
          <a:p>
            <a:r>
              <a:rPr lang="en-CA" dirty="0" smtClean="0"/>
              <a:t>Having expectations that they will is also important</a:t>
            </a:r>
            <a:endParaRPr lang="en-CA" dirty="0"/>
          </a:p>
        </p:txBody>
      </p:sp>
      <p:sp>
        <p:nvSpPr>
          <p:cNvPr id="2" name="Title 1"/>
          <p:cNvSpPr>
            <a:spLocks noGrp="1"/>
          </p:cNvSpPr>
          <p:nvPr>
            <p:ph type="title"/>
          </p:nvPr>
        </p:nvSpPr>
        <p:spPr/>
        <p:txBody>
          <a:bodyPr/>
          <a:lstStyle/>
          <a:p>
            <a:r>
              <a:rPr lang="en-CA" dirty="0" smtClean="0"/>
              <a:t>Key Issues</a:t>
            </a:r>
            <a:endParaRPr lang="en-CA" dirty="0"/>
          </a:p>
        </p:txBody>
      </p:sp>
    </p:spTree>
    <p:extLst>
      <p:ext uri="{BB962C8B-B14F-4D97-AF65-F5344CB8AC3E}">
        <p14:creationId xmlns:p14="http://schemas.microsoft.com/office/powerpoint/2010/main" val="1312722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CA" dirty="0" smtClean="0"/>
              <a:t>This is especially true when our children have added challenges to being a small child such as having a visual impairment or motor challenge</a:t>
            </a:r>
          </a:p>
          <a:p>
            <a:r>
              <a:rPr lang="en-CA" dirty="0" smtClean="0"/>
              <a:t>We may find ourselves doing things they are capable of as it is faster and we are dashing to get out the door</a:t>
            </a:r>
          </a:p>
          <a:p>
            <a:r>
              <a:rPr lang="en-CA" dirty="0" smtClean="0"/>
              <a:t>We may not expect one child to bring their dishes to the sink as it is more difficult, but we should expect the part they can contribute – it builds sense of belonging, self-efficacy, self-esteem</a:t>
            </a:r>
          </a:p>
          <a:p>
            <a:r>
              <a:rPr lang="en-CA" dirty="0" smtClean="0"/>
              <a:t>Fairy godmother experiences do not foster understanding</a:t>
            </a:r>
            <a:endParaRPr lang="en-CA" dirty="0"/>
          </a:p>
        </p:txBody>
      </p:sp>
      <p:sp>
        <p:nvSpPr>
          <p:cNvPr id="2" name="Title 1"/>
          <p:cNvSpPr>
            <a:spLocks noGrp="1"/>
          </p:cNvSpPr>
          <p:nvPr>
            <p:ph type="title"/>
          </p:nvPr>
        </p:nvSpPr>
        <p:spPr/>
        <p:txBody>
          <a:bodyPr/>
          <a:lstStyle/>
          <a:p>
            <a:r>
              <a:rPr lang="en-CA" dirty="0" smtClean="0"/>
              <a:t>VI</a:t>
            </a:r>
            <a:endParaRPr lang="en-CA" dirty="0"/>
          </a:p>
        </p:txBody>
      </p:sp>
    </p:spTree>
    <p:extLst>
      <p:ext uri="{BB962C8B-B14F-4D97-AF65-F5344CB8AC3E}">
        <p14:creationId xmlns:p14="http://schemas.microsoft.com/office/powerpoint/2010/main" val="19297653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274320" indent="-274320" fontAlgn="auto">
              <a:spcAft>
                <a:spcPts val="0"/>
              </a:spcAft>
              <a:buClr>
                <a:schemeClr val="accent3"/>
              </a:buClr>
              <a:buFont typeface="Wingdings 2"/>
              <a:buChar char=""/>
              <a:defRPr/>
            </a:pPr>
            <a:r>
              <a:rPr lang="en-CA" dirty="0" smtClean="0"/>
              <a:t>It is our ability to cope with change and challenges</a:t>
            </a:r>
          </a:p>
          <a:p>
            <a:pPr marL="274320" indent="-274320" fontAlgn="auto">
              <a:spcAft>
                <a:spcPts val="0"/>
              </a:spcAft>
              <a:buClr>
                <a:schemeClr val="accent3"/>
              </a:buClr>
              <a:buFont typeface="Wingdings 2"/>
              <a:buChar char=""/>
              <a:defRPr/>
            </a:pPr>
            <a:endParaRPr lang="en-CA" dirty="0" smtClean="0"/>
          </a:p>
          <a:p>
            <a:pPr marL="274320" indent="-274320" fontAlgn="auto">
              <a:spcAft>
                <a:spcPts val="0"/>
              </a:spcAft>
              <a:buClr>
                <a:schemeClr val="accent3"/>
              </a:buClr>
              <a:buFont typeface="Wingdings 2"/>
              <a:buChar char=""/>
              <a:defRPr/>
            </a:pPr>
            <a:r>
              <a:rPr lang="en-CA" dirty="0" smtClean="0"/>
              <a:t>It is our ability to recover from setbacks and to react positively and adapt when things don’t go as planned.</a:t>
            </a:r>
          </a:p>
          <a:p>
            <a:pPr marL="274320" indent="-274320" fontAlgn="auto">
              <a:spcAft>
                <a:spcPts val="0"/>
              </a:spcAft>
              <a:buClr>
                <a:schemeClr val="accent3"/>
              </a:buClr>
              <a:buFont typeface="Wingdings 2"/>
              <a:buChar char=""/>
              <a:defRPr/>
            </a:pPr>
            <a:endParaRPr lang="en-CA" dirty="0" smtClean="0"/>
          </a:p>
          <a:p>
            <a:pPr marL="274320" indent="-274320" fontAlgn="auto">
              <a:spcAft>
                <a:spcPts val="0"/>
              </a:spcAft>
              <a:buClr>
                <a:schemeClr val="accent3"/>
              </a:buClr>
              <a:buFont typeface="Wingdings 2"/>
              <a:buChar char=""/>
              <a:defRPr/>
            </a:pPr>
            <a:r>
              <a:rPr lang="en-CA" dirty="0" smtClean="0"/>
              <a:t>This concept has gained interest in recent years, particularly with busier, more challenging times, and greater occurrence of stress, anxiety and depression disorders among all ages in our society</a:t>
            </a:r>
          </a:p>
          <a:p>
            <a:pPr marL="0" indent="0" fontAlgn="auto">
              <a:spcAft>
                <a:spcPts val="0"/>
              </a:spcAft>
              <a:buClr>
                <a:schemeClr val="accent3"/>
              </a:buClr>
              <a:buFont typeface="Wingdings 2"/>
              <a:buNone/>
              <a:defRPr/>
            </a:pPr>
            <a:endParaRPr lang="en-CA" dirty="0"/>
          </a:p>
        </p:txBody>
      </p:sp>
      <p:sp>
        <p:nvSpPr>
          <p:cNvPr id="15361" name="Title 1"/>
          <p:cNvSpPr>
            <a:spLocks noGrp="1"/>
          </p:cNvSpPr>
          <p:nvPr>
            <p:ph type="title"/>
          </p:nvPr>
        </p:nvSpPr>
        <p:spPr/>
        <p:txBody>
          <a:bodyPr/>
          <a:lstStyle/>
          <a:p>
            <a:r>
              <a:rPr lang="en-CA" smtClean="0"/>
              <a:t>Resiliency</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dirty="0" smtClean="0"/>
              <a:t>We want to be part of routines and experiences</a:t>
            </a:r>
          </a:p>
          <a:p>
            <a:r>
              <a:rPr lang="en-CA" dirty="0" smtClean="0"/>
              <a:t>Be active versus passive learners</a:t>
            </a:r>
          </a:p>
          <a:p>
            <a:r>
              <a:rPr lang="en-CA" dirty="0" smtClean="0"/>
              <a:t>Provide the information needed to make the connections for full understanding</a:t>
            </a:r>
          </a:p>
          <a:p>
            <a:r>
              <a:rPr lang="en-CA" dirty="0" smtClean="0"/>
              <a:t>We want them to become problem-solvers</a:t>
            </a:r>
            <a:endParaRPr lang="en-CA" dirty="0"/>
          </a:p>
        </p:txBody>
      </p:sp>
      <p:sp>
        <p:nvSpPr>
          <p:cNvPr id="2" name="Title 1"/>
          <p:cNvSpPr>
            <a:spLocks noGrp="1"/>
          </p:cNvSpPr>
          <p:nvPr>
            <p:ph type="title"/>
          </p:nvPr>
        </p:nvSpPr>
        <p:spPr/>
        <p:txBody>
          <a:bodyPr/>
          <a:lstStyle/>
          <a:p>
            <a:r>
              <a:rPr lang="en-CA" dirty="0" smtClean="0"/>
              <a:t>Instead</a:t>
            </a:r>
            <a:endParaRPr lang="en-CA" dirty="0"/>
          </a:p>
        </p:txBody>
      </p:sp>
    </p:spTree>
    <p:extLst>
      <p:ext uri="{BB962C8B-B14F-4D97-AF65-F5344CB8AC3E}">
        <p14:creationId xmlns:p14="http://schemas.microsoft.com/office/powerpoint/2010/main" val="34428330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p:txBody>
          <a:bodyPr/>
          <a:lstStyle/>
          <a:p>
            <a:endParaRPr lang="en-CA" dirty="0" smtClean="0"/>
          </a:p>
          <a:p>
            <a:r>
              <a:rPr lang="en-CA" dirty="0" smtClean="0"/>
              <a:t>1. What is the problem? (define objectively, specifically)</a:t>
            </a:r>
          </a:p>
          <a:p>
            <a:r>
              <a:rPr lang="en-CA" dirty="0" smtClean="0"/>
              <a:t>2. What are possible solutions? ( generate as many as viable)</a:t>
            </a:r>
          </a:p>
          <a:p>
            <a:r>
              <a:rPr lang="en-CA" dirty="0" smtClean="0"/>
              <a:t>3. Consider each possible solution ( think it through)</a:t>
            </a:r>
          </a:p>
          <a:p>
            <a:r>
              <a:rPr lang="en-CA" dirty="0" smtClean="0"/>
              <a:t>4. Choose the best solution and do it</a:t>
            </a:r>
          </a:p>
          <a:p>
            <a:r>
              <a:rPr lang="en-CA" dirty="0" smtClean="0"/>
              <a:t>5. Evaluate – Did it work? If so, great, if not, back to 3.</a:t>
            </a:r>
          </a:p>
        </p:txBody>
      </p:sp>
      <p:sp>
        <p:nvSpPr>
          <p:cNvPr id="24577" name="Title 1"/>
          <p:cNvSpPr>
            <a:spLocks noGrp="1"/>
          </p:cNvSpPr>
          <p:nvPr>
            <p:ph type="title"/>
          </p:nvPr>
        </p:nvSpPr>
        <p:spPr/>
        <p:txBody>
          <a:bodyPr/>
          <a:lstStyle/>
          <a:p>
            <a:r>
              <a:rPr lang="en-CA" dirty="0" smtClean="0"/>
              <a:t>Problem-solving know how</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p:txBody>
          <a:bodyPr/>
          <a:lstStyle/>
          <a:p>
            <a:r>
              <a:rPr lang="en-CA" dirty="0" smtClean="0"/>
              <a:t>Teaching your child a problem-solving perspective empowers them.</a:t>
            </a:r>
          </a:p>
          <a:p>
            <a:r>
              <a:rPr lang="en-CA" dirty="0" smtClean="0"/>
              <a:t>If every challenge is merely a problem to be solved, children learn they have potential to overcome the challenge, that they can find a solution, or can get help to find it.</a:t>
            </a:r>
          </a:p>
          <a:p>
            <a:r>
              <a:rPr lang="en-CA" dirty="0"/>
              <a:t>T</a:t>
            </a:r>
            <a:r>
              <a:rPr lang="en-CA" dirty="0" smtClean="0"/>
              <a:t>eaching this way of thinking is one of the most powerful things you can do as a parent to protect your child from future mental health issues such as depression. </a:t>
            </a:r>
          </a:p>
        </p:txBody>
      </p:sp>
      <p:sp>
        <p:nvSpPr>
          <p:cNvPr id="25601" name="Title 1"/>
          <p:cNvSpPr>
            <a:spLocks noGrp="1"/>
          </p:cNvSpPr>
          <p:nvPr>
            <p:ph type="title"/>
          </p:nvPr>
        </p:nvSpPr>
        <p:spPr/>
        <p:txBody>
          <a:bodyPr/>
          <a:lstStyle/>
          <a:p>
            <a:r>
              <a:rPr lang="en-CA" dirty="0" smtClean="0"/>
              <a:t> Problem-solving Power</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dirty="0" smtClean="0"/>
              <a:t>Several ways that work to help your child learn everything from basic self-care to more complex social skills:</a:t>
            </a:r>
          </a:p>
          <a:p>
            <a:pPr lvl="1"/>
            <a:r>
              <a:rPr lang="en-CA" b="1" dirty="0" smtClean="0"/>
              <a:t>Instructions: Teaching by </a:t>
            </a:r>
            <a:r>
              <a:rPr lang="en-CA" b="1" dirty="0" smtClean="0"/>
              <a:t>describing</a:t>
            </a:r>
            <a:endParaRPr lang="en-CA" b="1" dirty="0" smtClean="0"/>
          </a:p>
          <a:p>
            <a:pPr lvl="2"/>
            <a:r>
              <a:rPr lang="en-CA" dirty="0" smtClean="0"/>
              <a:t>For children who have a visual impairment, they may not be able to benefit fully from vicarious learning, distant learning or details learning</a:t>
            </a:r>
          </a:p>
          <a:p>
            <a:pPr lvl="2"/>
            <a:r>
              <a:rPr lang="en-CA" dirty="0" smtClean="0"/>
              <a:t>Providing description paired with experience</a:t>
            </a:r>
          </a:p>
          <a:p>
            <a:pPr lvl="2"/>
            <a:r>
              <a:rPr lang="en-CA" dirty="0" smtClean="0"/>
              <a:t>Providing the Big picture as many children learn part-to-whole</a:t>
            </a:r>
          </a:p>
          <a:p>
            <a:pPr lvl="2"/>
            <a:r>
              <a:rPr lang="en-CA" dirty="0" smtClean="0"/>
              <a:t>Describing something new in terms of something they already know</a:t>
            </a:r>
            <a:endParaRPr lang="en-CA" dirty="0"/>
          </a:p>
        </p:txBody>
      </p:sp>
      <p:sp>
        <p:nvSpPr>
          <p:cNvPr id="2" name="Title 1"/>
          <p:cNvSpPr>
            <a:spLocks noGrp="1"/>
          </p:cNvSpPr>
          <p:nvPr>
            <p:ph type="title"/>
          </p:nvPr>
        </p:nvSpPr>
        <p:spPr/>
        <p:txBody>
          <a:bodyPr/>
          <a:lstStyle/>
          <a:p>
            <a:r>
              <a:rPr lang="en-CA" dirty="0" smtClean="0"/>
              <a:t>Helping through Learning</a:t>
            </a:r>
            <a:endParaRPr lang="en-CA" dirty="0"/>
          </a:p>
        </p:txBody>
      </p:sp>
    </p:spTree>
    <p:extLst>
      <p:ext uri="{BB962C8B-B14F-4D97-AF65-F5344CB8AC3E}">
        <p14:creationId xmlns:p14="http://schemas.microsoft.com/office/powerpoint/2010/main" val="8413042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CA" b="1" dirty="0" smtClean="0"/>
          </a:p>
          <a:p>
            <a:r>
              <a:rPr lang="en-CA" b="1" dirty="0" smtClean="0"/>
              <a:t>Modelling: teaching by showing:</a:t>
            </a:r>
          </a:p>
          <a:p>
            <a:pPr lvl="1"/>
            <a:r>
              <a:rPr lang="en-CA" dirty="0" smtClean="0"/>
              <a:t>Demonstration</a:t>
            </a:r>
          </a:p>
          <a:p>
            <a:pPr lvl="1"/>
            <a:r>
              <a:rPr lang="en-CA" dirty="0" smtClean="0"/>
              <a:t>Hand- over-hand or hand- under-hand</a:t>
            </a:r>
            <a:endParaRPr lang="en-CA" dirty="0"/>
          </a:p>
          <a:p>
            <a:r>
              <a:rPr lang="en-CA" b="1" dirty="0"/>
              <a:t>Shaping: teaching by approximations</a:t>
            </a:r>
          </a:p>
          <a:p>
            <a:r>
              <a:rPr lang="en-CA" b="1" dirty="0"/>
              <a:t>Teaching step by step</a:t>
            </a:r>
          </a:p>
          <a:p>
            <a:pPr marL="393700" lvl="1" indent="0">
              <a:buNone/>
            </a:pPr>
            <a:endParaRPr lang="en-CA" dirty="0" smtClean="0"/>
          </a:p>
        </p:txBody>
      </p:sp>
      <p:sp>
        <p:nvSpPr>
          <p:cNvPr id="2" name="Title 1"/>
          <p:cNvSpPr>
            <a:spLocks noGrp="1"/>
          </p:cNvSpPr>
          <p:nvPr>
            <p:ph type="title"/>
          </p:nvPr>
        </p:nvSpPr>
        <p:spPr/>
        <p:txBody>
          <a:bodyPr/>
          <a:lstStyle/>
          <a:p>
            <a:r>
              <a:rPr lang="en-CA" dirty="0" smtClean="0"/>
              <a:t>Helping through Learning</a:t>
            </a:r>
            <a:endParaRPr lang="en-CA" dirty="0"/>
          </a:p>
        </p:txBody>
      </p:sp>
    </p:spTree>
    <p:extLst>
      <p:ext uri="{BB962C8B-B14F-4D97-AF65-F5344CB8AC3E}">
        <p14:creationId xmlns:p14="http://schemas.microsoft.com/office/powerpoint/2010/main" val="13601596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CA" dirty="0" smtClean="0"/>
              <a:t>The early years build an expertise with your child </a:t>
            </a:r>
          </a:p>
          <a:p>
            <a:r>
              <a:rPr lang="en-CA" dirty="0" smtClean="0"/>
              <a:t>This expertise on who your child is, how they react to new situations, what circumstances set up for the most receptive teaching moments, how they communicate allows you to inform others – daycare, preschool, kindergarten </a:t>
            </a:r>
          </a:p>
          <a:p>
            <a:r>
              <a:rPr lang="en-CA" dirty="0" smtClean="0"/>
              <a:t>How to SET-UP-FOR-SUCCESS</a:t>
            </a:r>
          </a:p>
          <a:p>
            <a:r>
              <a:rPr lang="en-CA" dirty="0" smtClean="0"/>
              <a:t>Children must feel safe to learn</a:t>
            </a:r>
          </a:p>
          <a:p>
            <a:r>
              <a:rPr lang="en-CA" dirty="0" smtClean="0"/>
              <a:t>Encourage them:  “ pretty soon, you will find that’s easier to do – or next time you can choose to…”</a:t>
            </a:r>
            <a:endParaRPr lang="en-CA" dirty="0"/>
          </a:p>
        </p:txBody>
      </p:sp>
      <p:sp>
        <p:nvSpPr>
          <p:cNvPr id="2" name="Title 1"/>
          <p:cNvSpPr>
            <a:spLocks noGrp="1"/>
          </p:cNvSpPr>
          <p:nvPr>
            <p:ph type="title"/>
          </p:nvPr>
        </p:nvSpPr>
        <p:spPr/>
        <p:txBody>
          <a:bodyPr/>
          <a:lstStyle/>
          <a:p>
            <a:r>
              <a:rPr lang="en-CA" dirty="0" smtClean="0"/>
              <a:t>Parents as Experts</a:t>
            </a:r>
            <a:endParaRPr lang="en-CA" dirty="0"/>
          </a:p>
        </p:txBody>
      </p:sp>
    </p:spTree>
    <p:extLst>
      <p:ext uri="{BB962C8B-B14F-4D97-AF65-F5344CB8AC3E}">
        <p14:creationId xmlns:p14="http://schemas.microsoft.com/office/powerpoint/2010/main" val="9020520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CA" dirty="0" smtClean="0"/>
              <a:t>Thankfully this is done in the context of what you do already everyday, but with mindfulness</a:t>
            </a:r>
          </a:p>
          <a:p>
            <a:r>
              <a:rPr lang="en-CA" dirty="0" smtClean="0"/>
              <a:t>Quality time, attention and focus and show they matter</a:t>
            </a:r>
          </a:p>
          <a:p>
            <a:r>
              <a:rPr lang="en-CA" dirty="0" smtClean="0"/>
              <a:t>Read with your child – endless possibilities</a:t>
            </a:r>
          </a:p>
          <a:p>
            <a:r>
              <a:rPr lang="en-CA" dirty="0" smtClean="0"/>
              <a:t>Limit screen time – instead Play with your child even for a few minutes</a:t>
            </a:r>
          </a:p>
          <a:p>
            <a:r>
              <a:rPr lang="en-CA" dirty="0" smtClean="0"/>
              <a:t>Talk about, and live joint family values</a:t>
            </a:r>
          </a:p>
          <a:p>
            <a:r>
              <a:rPr lang="en-CA" dirty="0" smtClean="0"/>
              <a:t>Talk about and teach values, skills, to build self-esteem, self-efficacy and optimism through problem-solving</a:t>
            </a:r>
            <a:endParaRPr lang="en-CA" dirty="0"/>
          </a:p>
        </p:txBody>
      </p:sp>
      <p:sp>
        <p:nvSpPr>
          <p:cNvPr id="2" name="Title 1"/>
          <p:cNvSpPr>
            <a:spLocks noGrp="1"/>
          </p:cNvSpPr>
          <p:nvPr>
            <p:ph type="title"/>
          </p:nvPr>
        </p:nvSpPr>
        <p:spPr/>
        <p:txBody>
          <a:bodyPr/>
          <a:lstStyle/>
          <a:p>
            <a:r>
              <a:rPr lang="en-CA" dirty="0" smtClean="0"/>
              <a:t> How to teach resiliency?</a:t>
            </a:r>
            <a:endParaRPr lang="en-CA" dirty="0"/>
          </a:p>
        </p:txBody>
      </p:sp>
    </p:spTree>
    <p:extLst>
      <p:ext uri="{BB962C8B-B14F-4D97-AF65-F5344CB8AC3E}">
        <p14:creationId xmlns:p14="http://schemas.microsoft.com/office/powerpoint/2010/main" val="4026958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dirty="0" smtClean="0"/>
              <a:t>Focus on:</a:t>
            </a:r>
          </a:p>
          <a:p>
            <a:pPr lvl="1"/>
            <a:r>
              <a:rPr lang="en-CA" dirty="0" smtClean="0"/>
              <a:t>Family</a:t>
            </a:r>
          </a:p>
          <a:p>
            <a:pPr lvl="1"/>
            <a:r>
              <a:rPr lang="en-CA" dirty="0" smtClean="0"/>
              <a:t>Love</a:t>
            </a:r>
          </a:p>
          <a:p>
            <a:pPr lvl="1"/>
            <a:r>
              <a:rPr lang="en-CA" dirty="0" smtClean="0"/>
              <a:t>Sense of purpose more than happiness</a:t>
            </a:r>
          </a:p>
          <a:p>
            <a:pPr lvl="1"/>
            <a:r>
              <a:rPr lang="en-CA" dirty="0" smtClean="0"/>
              <a:t>Who a child would like to be (as opposed to what )</a:t>
            </a:r>
          </a:p>
          <a:p>
            <a:pPr lvl="1"/>
            <a:r>
              <a:rPr lang="en-CA" dirty="0" smtClean="0"/>
              <a:t>Less on grades and more on learning and curiosity</a:t>
            </a:r>
            <a:endParaRPr lang="en-CA" dirty="0"/>
          </a:p>
        </p:txBody>
      </p:sp>
      <p:sp>
        <p:nvSpPr>
          <p:cNvPr id="2" name="Title 1"/>
          <p:cNvSpPr>
            <a:spLocks noGrp="1"/>
          </p:cNvSpPr>
          <p:nvPr>
            <p:ph type="title"/>
          </p:nvPr>
        </p:nvSpPr>
        <p:spPr/>
        <p:txBody>
          <a:bodyPr/>
          <a:lstStyle/>
          <a:p>
            <a:r>
              <a:rPr lang="en-CA" dirty="0" smtClean="0"/>
              <a:t>Building Resilient Children</a:t>
            </a:r>
            <a:endParaRPr lang="en-CA" dirty="0"/>
          </a:p>
        </p:txBody>
      </p:sp>
    </p:spTree>
    <p:extLst>
      <p:ext uri="{BB962C8B-B14F-4D97-AF65-F5344CB8AC3E}">
        <p14:creationId xmlns:p14="http://schemas.microsoft.com/office/powerpoint/2010/main" val="122894061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Off to School</a:t>
            </a:r>
            <a:endParaRPr lang="en-CA" dirty="0"/>
          </a:p>
        </p:txBody>
      </p:sp>
      <p:sp>
        <p:nvSpPr>
          <p:cNvPr id="5" name="Text Placeholder 4"/>
          <p:cNvSpPr>
            <a:spLocks noGrp="1"/>
          </p:cNvSpPr>
          <p:nvPr>
            <p:ph type="body" idx="1"/>
          </p:nvPr>
        </p:nvSpPr>
        <p:spPr/>
        <p:txBody>
          <a:bodyPr>
            <a:noAutofit/>
          </a:bodyPr>
          <a:lstStyle/>
          <a:p>
            <a:r>
              <a:rPr lang="en-CA" sz="4000" dirty="0" smtClean="0"/>
              <a:t>The importance of teachers and the school environment</a:t>
            </a:r>
            <a:endParaRPr lang="en-CA" sz="4000" dirty="0"/>
          </a:p>
        </p:txBody>
      </p:sp>
    </p:spTree>
    <p:extLst>
      <p:ext uri="{BB962C8B-B14F-4D97-AF65-F5344CB8AC3E}">
        <p14:creationId xmlns:p14="http://schemas.microsoft.com/office/powerpoint/2010/main" val="19678976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CA" dirty="0" smtClean="0"/>
              <a:t>Remember every child is UNIQUE – with a personality and temperament all their own</a:t>
            </a:r>
          </a:p>
          <a:p>
            <a:r>
              <a:rPr lang="en-CA" dirty="0" smtClean="0"/>
              <a:t>Taking joy in who they are and what they do helps form a positive view of self</a:t>
            </a:r>
          </a:p>
          <a:p>
            <a:r>
              <a:rPr lang="en-CA" dirty="0" smtClean="0"/>
              <a:t>Interaction with your child in care activities, daily routines, down time, comforting and play all help build confidence, flexibility and foster secure attachment</a:t>
            </a:r>
          </a:p>
          <a:p>
            <a:r>
              <a:rPr lang="en-CA" dirty="0" smtClean="0"/>
              <a:t>From the time we are born we are seeking to predict our environment, as we do this we build trust, confidence and are open to learning </a:t>
            </a:r>
            <a:endParaRPr lang="en-CA" dirty="0"/>
          </a:p>
        </p:txBody>
      </p:sp>
      <p:sp>
        <p:nvSpPr>
          <p:cNvPr id="2" name="Title 1"/>
          <p:cNvSpPr>
            <a:spLocks noGrp="1"/>
          </p:cNvSpPr>
          <p:nvPr>
            <p:ph type="title"/>
          </p:nvPr>
        </p:nvSpPr>
        <p:spPr/>
        <p:txBody>
          <a:bodyPr/>
          <a:lstStyle/>
          <a:p>
            <a:r>
              <a:rPr lang="en-CA" dirty="0" smtClean="0"/>
              <a:t>For </a:t>
            </a:r>
            <a:r>
              <a:rPr lang="en-CA" dirty="0" smtClean="0"/>
              <a:t>every child</a:t>
            </a:r>
            <a:endParaRPr lang="en-CA" dirty="0"/>
          </a:p>
        </p:txBody>
      </p:sp>
    </p:spTree>
    <p:extLst>
      <p:ext uri="{BB962C8B-B14F-4D97-AF65-F5344CB8AC3E}">
        <p14:creationId xmlns:p14="http://schemas.microsoft.com/office/powerpoint/2010/main" val="20863530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sz="4000" dirty="0" smtClean="0"/>
              <a:t>Is a Mindset</a:t>
            </a:r>
          </a:p>
          <a:p>
            <a:r>
              <a:rPr lang="en-CA" sz="4000" dirty="0" smtClean="0"/>
              <a:t>It’s how we think</a:t>
            </a:r>
            <a:endParaRPr lang="en-CA" sz="4000" dirty="0"/>
          </a:p>
        </p:txBody>
      </p:sp>
      <p:sp>
        <p:nvSpPr>
          <p:cNvPr id="3" name="Title 2"/>
          <p:cNvSpPr>
            <a:spLocks noGrp="1"/>
          </p:cNvSpPr>
          <p:nvPr>
            <p:ph type="title"/>
          </p:nvPr>
        </p:nvSpPr>
        <p:spPr/>
        <p:txBody>
          <a:bodyPr/>
          <a:lstStyle/>
          <a:p>
            <a:r>
              <a:rPr lang="en-CA" dirty="0" err="1" smtClean="0"/>
              <a:t>Resiliance</a:t>
            </a:r>
            <a:endParaRPr lang="en-CA" dirty="0"/>
          </a:p>
        </p:txBody>
      </p:sp>
    </p:spTree>
    <p:extLst>
      <p:ext uri="{BB962C8B-B14F-4D97-AF65-F5344CB8AC3E}">
        <p14:creationId xmlns:p14="http://schemas.microsoft.com/office/powerpoint/2010/main" val="7374854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CA" dirty="0" smtClean="0"/>
              <a:t>It is vital for children to feel loved, valued and a sense of belonging</a:t>
            </a:r>
          </a:p>
          <a:p>
            <a:r>
              <a:rPr lang="en-CA" dirty="0" smtClean="0"/>
              <a:t>This starts in the family and extends to community</a:t>
            </a:r>
          </a:p>
          <a:p>
            <a:r>
              <a:rPr lang="en-CA" dirty="0" smtClean="0"/>
              <a:t>Giving them opportunities to do tasks ( or parts of tasks) that they are capable of helps build self-confidence</a:t>
            </a:r>
          </a:p>
          <a:p>
            <a:r>
              <a:rPr lang="en-CA" dirty="0" smtClean="0"/>
              <a:t>This also means giving opportunities for trial and error, free-play, and age-appropriate decision making</a:t>
            </a:r>
          </a:p>
          <a:p>
            <a:r>
              <a:rPr lang="en-CA" dirty="0" smtClean="0"/>
              <a:t>Giving reasons for your decisions help children to be able to apply them also.</a:t>
            </a:r>
            <a:endParaRPr lang="en-CA" dirty="0"/>
          </a:p>
        </p:txBody>
      </p:sp>
      <p:sp>
        <p:nvSpPr>
          <p:cNvPr id="2" name="Title 1"/>
          <p:cNvSpPr>
            <a:spLocks noGrp="1"/>
          </p:cNvSpPr>
          <p:nvPr>
            <p:ph type="title"/>
          </p:nvPr>
        </p:nvSpPr>
        <p:spPr/>
        <p:txBody>
          <a:bodyPr/>
          <a:lstStyle/>
          <a:p>
            <a:r>
              <a:rPr lang="en-CA" dirty="0" smtClean="0"/>
              <a:t>For </a:t>
            </a:r>
            <a:r>
              <a:rPr lang="en-CA" dirty="0" smtClean="0"/>
              <a:t>every child</a:t>
            </a:r>
            <a:endParaRPr lang="en-CA" dirty="0"/>
          </a:p>
        </p:txBody>
      </p:sp>
    </p:spTree>
    <p:extLst>
      <p:ext uri="{BB962C8B-B14F-4D97-AF65-F5344CB8AC3E}">
        <p14:creationId xmlns:p14="http://schemas.microsoft.com/office/powerpoint/2010/main" val="395200968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CA" dirty="0" smtClean="0"/>
              <a:t>Through these opportunities, children can build coping skills and be better able to take risks with new experiences, reach out to others, and be able to get along</a:t>
            </a:r>
          </a:p>
          <a:p>
            <a:r>
              <a:rPr lang="en-CA" dirty="0" smtClean="0"/>
              <a:t>Give praise:  describe and notice: I see you made a tower all by yourself or I like the way  you ….</a:t>
            </a:r>
          </a:p>
          <a:p>
            <a:r>
              <a:rPr lang="en-CA" dirty="0" smtClean="0"/>
              <a:t>Let them make some decisions from an early age but set up for success  “ would you like to wear the blue shirt or the green shirt?”</a:t>
            </a:r>
          </a:p>
          <a:p>
            <a:r>
              <a:rPr lang="en-CA" dirty="0" smtClean="0"/>
              <a:t>Give direction: talk about the action ( behaviour), not the child  - notice positives, sandwich technique</a:t>
            </a:r>
            <a:endParaRPr lang="en-CA" dirty="0"/>
          </a:p>
        </p:txBody>
      </p:sp>
      <p:sp>
        <p:nvSpPr>
          <p:cNvPr id="2" name="Title 1"/>
          <p:cNvSpPr>
            <a:spLocks noGrp="1"/>
          </p:cNvSpPr>
          <p:nvPr>
            <p:ph type="title"/>
          </p:nvPr>
        </p:nvSpPr>
        <p:spPr/>
        <p:txBody>
          <a:bodyPr/>
          <a:lstStyle/>
          <a:p>
            <a:r>
              <a:rPr lang="en-CA" dirty="0" smtClean="0"/>
              <a:t>For </a:t>
            </a:r>
            <a:r>
              <a:rPr lang="en-CA" dirty="0" smtClean="0"/>
              <a:t>every child</a:t>
            </a:r>
            <a:endParaRPr lang="en-CA" dirty="0"/>
          </a:p>
        </p:txBody>
      </p:sp>
    </p:spTree>
    <p:extLst>
      <p:ext uri="{BB962C8B-B14F-4D97-AF65-F5344CB8AC3E}">
        <p14:creationId xmlns:p14="http://schemas.microsoft.com/office/powerpoint/2010/main" val="272667135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dirty="0" smtClean="0"/>
              <a:t>Help encourage realistic thinking</a:t>
            </a:r>
          </a:p>
          <a:p>
            <a:pPr lvl="1"/>
            <a:r>
              <a:rPr lang="en-CA" dirty="0" smtClean="0"/>
              <a:t>Often it is not the problem but the way the child is thinking about it – spilt paint</a:t>
            </a:r>
          </a:p>
          <a:p>
            <a:pPr lvl="1"/>
            <a:r>
              <a:rPr lang="en-CA" dirty="0" smtClean="0"/>
              <a:t>Help them label their feelings</a:t>
            </a:r>
          </a:p>
          <a:p>
            <a:pPr lvl="1"/>
            <a:r>
              <a:rPr lang="en-CA" dirty="0" smtClean="0"/>
              <a:t>Help them to gain perspective ( not the end of the world)</a:t>
            </a:r>
          </a:p>
          <a:p>
            <a:pPr lvl="1"/>
            <a:r>
              <a:rPr lang="en-CA" dirty="0" smtClean="0"/>
              <a:t>Only if they will talk with you can you learn what they are thinking and help them to dispel errors in thinking</a:t>
            </a:r>
            <a:endParaRPr lang="en-CA" dirty="0"/>
          </a:p>
        </p:txBody>
      </p:sp>
      <p:sp>
        <p:nvSpPr>
          <p:cNvPr id="2" name="Title 1"/>
          <p:cNvSpPr>
            <a:spLocks noGrp="1"/>
          </p:cNvSpPr>
          <p:nvPr>
            <p:ph type="title"/>
          </p:nvPr>
        </p:nvSpPr>
        <p:spPr/>
        <p:txBody>
          <a:bodyPr/>
          <a:lstStyle/>
          <a:p>
            <a:r>
              <a:rPr lang="en-CA" dirty="0" smtClean="0"/>
              <a:t>Teach Positive Coping Skills</a:t>
            </a:r>
            <a:endParaRPr lang="en-CA" dirty="0"/>
          </a:p>
        </p:txBody>
      </p:sp>
    </p:spTree>
    <p:extLst>
      <p:ext uri="{BB962C8B-B14F-4D97-AF65-F5344CB8AC3E}">
        <p14:creationId xmlns:p14="http://schemas.microsoft.com/office/powerpoint/2010/main" val="206193368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CA" dirty="0" smtClean="0"/>
              <a:t>Encourage children to use words to express feelings and not just a physical response</a:t>
            </a:r>
          </a:p>
          <a:p>
            <a:r>
              <a:rPr lang="en-CA" dirty="0" smtClean="0"/>
              <a:t>Provide words when they are reacting “I can see you are feeling mad right now…”</a:t>
            </a:r>
          </a:p>
          <a:p>
            <a:r>
              <a:rPr lang="en-CA" dirty="0" smtClean="0"/>
              <a:t>A child’s understanding of feelings grows as they do</a:t>
            </a:r>
          </a:p>
          <a:p>
            <a:r>
              <a:rPr lang="en-CA" dirty="0" smtClean="0"/>
              <a:t>A child with big emotions has a bigger job to be able to be in control of them than a more mild, easy going child</a:t>
            </a:r>
          </a:p>
          <a:p>
            <a:r>
              <a:rPr lang="en-CA" dirty="0" smtClean="0"/>
              <a:t>Teach some strategies for managing feelings, such as self-talk, deep breaths or an action like a squishy pillow or scribble book</a:t>
            </a:r>
            <a:endParaRPr lang="en-CA" dirty="0"/>
          </a:p>
        </p:txBody>
      </p:sp>
      <p:sp>
        <p:nvSpPr>
          <p:cNvPr id="2" name="Title 1"/>
          <p:cNvSpPr>
            <a:spLocks noGrp="1"/>
          </p:cNvSpPr>
          <p:nvPr>
            <p:ph type="title"/>
          </p:nvPr>
        </p:nvSpPr>
        <p:spPr/>
        <p:txBody>
          <a:bodyPr>
            <a:normAutofit fontScale="90000"/>
          </a:bodyPr>
          <a:lstStyle/>
          <a:p>
            <a:r>
              <a:rPr lang="en-CA" dirty="0" smtClean="0"/>
              <a:t>Encouraging Emotional Regulation</a:t>
            </a:r>
            <a:endParaRPr lang="en-CA" dirty="0"/>
          </a:p>
        </p:txBody>
      </p:sp>
    </p:spTree>
    <p:extLst>
      <p:ext uri="{BB962C8B-B14F-4D97-AF65-F5344CB8AC3E}">
        <p14:creationId xmlns:p14="http://schemas.microsoft.com/office/powerpoint/2010/main" val="301938297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CA" dirty="0" smtClean="0"/>
              <a:t>Teachers and School Environment Can Make the Difference</a:t>
            </a:r>
            <a:endParaRPr lang="en-CA" dirty="0"/>
          </a:p>
        </p:txBody>
      </p:sp>
      <p:sp>
        <p:nvSpPr>
          <p:cNvPr id="5" name="Subtitle 4"/>
          <p:cNvSpPr>
            <a:spLocks noGrp="1"/>
          </p:cNvSpPr>
          <p:nvPr>
            <p:ph type="subTitle" idx="1"/>
          </p:nvPr>
        </p:nvSpPr>
        <p:spPr/>
        <p:txBody>
          <a:bodyPr/>
          <a:lstStyle/>
          <a:p>
            <a:r>
              <a:rPr lang="en-CA" dirty="0" smtClean="0"/>
              <a:t>A positive tipping point at almost any stage in school</a:t>
            </a:r>
            <a:endParaRPr lang="en-CA" dirty="0"/>
          </a:p>
        </p:txBody>
      </p:sp>
    </p:spTree>
    <p:extLst>
      <p:ext uri="{BB962C8B-B14F-4D97-AF65-F5344CB8AC3E}">
        <p14:creationId xmlns:p14="http://schemas.microsoft.com/office/powerpoint/2010/main" val="9888114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CA" dirty="0" smtClean="0"/>
              <a:t>Strategies that Work</a:t>
            </a:r>
            <a:endParaRPr lang="en-CA" dirty="0"/>
          </a:p>
        </p:txBody>
      </p:sp>
      <p:sp>
        <p:nvSpPr>
          <p:cNvPr id="7" name="Text Placeholder 6"/>
          <p:cNvSpPr>
            <a:spLocks noGrp="1"/>
          </p:cNvSpPr>
          <p:nvPr>
            <p:ph type="body" idx="1"/>
          </p:nvPr>
        </p:nvSpPr>
        <p:spPr/>
        <p:txBody>
          <a:bodyPr>
            <a:normAutofit/>
          </a:bodyPr>
          <a:lstStyle/>
          <a:p>
            <a:r>
              <a:rPr lang="en-CA" sz="4000" dirty="0" smtClean="0"/>
              <a:t>You can make a difference</a:t>
            </a:r>
            <a:endParaRPr lang="en-CA" sz="4000" dirty="0"/>
          </a:p>
        </p:txBody>
      </p:sp>
    </p:spTree>
    <p:extLst>
      <p:ext uri="{BB962C8B-B14F-4D97-AF65-F5344CB8AC3E}">
        <p14:creationId xmlns:p14="http://schemas.microsoft.com/office/powerpoint/2010/main" val="24062647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6 environmental influences teachers can create:</a:t>
            </a:r>
          </a:p>
          <a:p>
            <a:pPr lvl="1"/>
            <a:r>
              <a:rPr lang="en-CA" dirty="0" smtClean="0"/>
              <a:t>Increase </a:t>
            </a:r>
            <a:r>
              <a:rPr lang="en-CA" dirty="0" err="1" smtClean="0"/>
              <a:t>prosocial</a:t>
            </a:r>
            <a:r>
              <a:rPr lang="en-CA" dirty="0" smtClean="0"/>
              <a:t> bonding: </a:t>
            </a:r>
          </a:p>
          <a:p>
            <a:pPr lvl="1"/>
            <a:r>
              <a:rPr lang="en-CA" dirty="0" smtClean="0"/>
              <a:t>Set clear, consistent boundaries:</a:t>
            </a:r>
          </a:p>
          <a:p>
            <a:pPr lvl="1"/>
            <a:r>
              <a:rPr lang="en-CA" dirty="0" smtClean="0"/>
              <a:t>Teach “life” skills:</a:t>
            </a:r>
          </a:p>
          <a:p>
            <a:pPr lvl="1"/>
            <a:r>
              <a:rPr lang="en-CA" dirty="0" smtClean="0"/>
              <a:t>Provide unconditional caring and support:</a:t>
            </a:r>
          </a:p>
          <a:p>
            <a:pPr lvl="1"/>
            <a:r>
              <a:rPr lang="en-CA" dirty="0" smtClean="0"/>
              <a:t>Set and communicate high expectations:</a:t>
            </a:r>
          </a:p>
          <a:p>
            <a:pPr lvl="1"/>
            <a:r>
              <a:rPr lang="en-CA" dirty="0" smtClean="0"/>
              <a:t>Provide opportunities for MEANINGFUL participation:</a:t>
            </a:r>
            <a:endParaRPr lang="en-CA" dirty="0"/>
          </a:p>
        </p:txBody>
      </p:sp>
      <p:sp>
        <p:nvSpPr>
          <p:cNvPr id="3" name="Title 2"/>
          <p:cNvSpPr>
            <a:spLocks noGrp="1"/>
          </p:cNvSpPr>
          <p:nvPr>
            <p:ph type="title"/>
          </p:nvPr>
        </p:nvSpPr>
        <p:spPr/>
        <p:txBody>
          <a:bodyPr>
            <a:normAutofit fontScale="90000"/>
          </a:bodyPr>
          <a:lstStyle/>
          <a:p>
            <a:r>
              <a:rPr lang="en-CA" dirty="0" smtClean="0"/>
              <a:t>Nan Henderson and the RESILIENCY WHEEL</a:t>
            </a:r>
            <a:r>
              <a:rPr lang="en-CA" sz="1600" dirty="0" smtClean="0"/>
              <a:t>(www.resilency.com)</a:t>
            </a:r>
            <a:endParaRPr lang="en-CA" dirty="0"/>
          </a:p>
        </p:txBody>
      </p:sp>
    </p:spTree>
    <p:extLst>
      <p:ext uri="{BB962C8B-B14F-4D97-AF65-F5344CB8AC3E}">
        <p14:creationId xmlns:p14="http://schemas.microsoft.com/office/powerpoint/2010/main" val="26921933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CA" dirty="0" smtClean="0"/>
              <a:t>Far to easy to see what’s wrong</a:t>
            </a:r>
          </a:p>
          <a:p>
            <a:r>
              <a:rPr lang="en-CA" dirty="0" smtClean="0"/>
              <a:t>Focusing on what is wrong and trying to fix it doesn’t seem to work</a:t>
            </a:r>
          </a:p>
          <a:p>
            <a:r>
              <a:rPr lang="en-CA" dirty="0" smtClean="0"/>
              <a:t>Instead,</a:t>
            </a:r>
          </a:p>
          <a:p>
            <a:r>
              <a:rPr lang="en-CA" dirty="0" smtClean="0"/>
              <a:t>Look for their strengths and build on them</a:t>
            </a:r>
          </a:p>
          <a:p>
            <a:r>
              <a:rPr lang="en-CA" dirty="0" smtClean="0"/>
              <a:t>BELIEVE</a:t>
            </a:r>
          </a:p>
          <a:p>
            <a:r>
              <a:rPr lang="en-CA" dirty="0" smtClean="0"/>
              <a:t>It works just like THE SECRET</a:t>
            </a:r>
            <a:endParaRPr lang="en-CA" dirty="0"/>
          </a:p>
        </p:txBody>
      </p:sp>
      <p:sp>
        <p:nvSpPr>
          <p:cNvPr id="4" name="Title 3"/>
          <p:cNvSpPr>
            <a:spLocks noGrp="1"/>
          </p:cNvSpPr>
          <p:nvPr>
            <p:ph type="title"/>
          </p:nvPr>
        </p:nvSpPr>
        <p:spPr/>
        <p:txBody>
          <a:bodyPr/>
          <a:lstStyle/>
          <a:p>
            <a:r>
              <a:rPr lang="en-CA" dirty="0" smtClean="0"/>
              <a:t>Build on Student’s Strengths</a:t>
            </a:r>
            <a:endParaRPr lang="en-CA" dirty="0"/>
          </a:p>
        </p:txBody>
      </p:sp>
    </p:spTree>
    <p:extLst>
      <p:ext uri="{BB962C8B-B14F-4D97-AF65-F5344CB8AC3E}">
        <p14:creationId xmlns:p14="http://schemas.microsoft.com/office/powerpoint/2010/main" val="257552123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“Children will be more resilient if the important adults in their lives BELIEVE in them UNCONDITIONALLY and hold them to HIGH EXPECTATION”</a:t>
            </a:r>
          </a:p>
          <a:p>
            <a:r>
              <a:rPr lang="en-CA" dirty="0" smtClean="0"/>
              <a:t>It’s really all about LOVE – respect, delight in them as individuals</a:t>
            </a:r>
          </a:p>
          <a:p>
            <a:r>
              <a:rPr lang="en-CA" dirty="0" smtClean="0"/>
              <a:t>“Children live up or down to the expectations we set for them.”</a:t>
            </a:r>
          </a:p>
          <a:p>
            <a:endParaRPr lang="en-CA" dirty="0"/>
          </a:p>
          <a:p>
            <a:r>
              <a:rPr lang="en-CA" dirty="0" smtClean="0"/>
              <a:t>KEY WORDS: Time, Nurturance, Love</a:t>
            </a:r>
            <a:endParaRPr lang="en-CA" dirty="0"/>
          </a:p>
        </p:txBody>
      </p:sp>
      <p:sp>
        <p:nvSpPr>
          <p:cNvPr id="3" name="Title 2"/>
          <p:cNvSpPr>
            <a:spLocks noGrp="1"/>
          </p:cNvSpPr>
          <p:nvPr>
            <p:ph type="title"/>
          </p:nvPr>
        </p:nvSpPr>
        <p:spPr/>
        <p:txBody>
          <a:bodyPr>
            <a:normAutofit fontScale="90000"/>
          </a:bodyPr>
          <a:lstStyle/>
          <a:p>
            <a:r>
              <a:rPr lang="en-CA" dirty="0" smtClean="0"/>
              <a:t>According to Ken Ginsberg (2013)</a:t>
            </a:r>
            <a:endParaRPr lang="en-CA" dirty="0"/>
          </a:p>
        </p:txBody>
      </p:sp>
    </p:spTree>
    <p:extLst>
      <p:ext uri="{BB962C8B-B14F-4D97-AF65-F5344CB8AC3E}">
        <p14:creationId xmlns:p14="http://schemas.microsoft.com/office/powerpoint/2010/main" val="85534966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Must be careful not to undermine their sense of self</a:t>
            </a:r>
          </a:p>
          <a:p>
            <a:r>
              <a:rPr lang="en-CA" dirty="0" smtClean="0"/>
              <a:t>Allow </a:t>
            </a:r>
            <a:r>
              <a:rPr lang="en-CA" sz="1200" dirty="0" err="1" smtClean="0">
                <a:solidFill>
                  <a:srgbClr val="FF0000"/>
                </a:solidFill>
              </a:rPr>
              <a:t>safe</a:t>
            </a:r>
            <a:r>
              <a:rPr lang="en-CA" dirty="0" err="1" smtClean="0"/>
              <a:t>mistakes</a:t>
            </a:r>
            <a:r>
              <a:rPr lang="en-CA" dirty="0" smtClean="0"/>
              <a:t> – the most important lessons</a:t>
            </a:r>
          </a:p>
          <a:p>
            <a:r>
              <a:rPr lang="en-CA" dirty="0" smtClean="0"/>
              <a:t>Talk in ways young people understand</a:t>
            </a:r>
          </a:p>
          <a:p>
            <a:r>
              <a:rPr lang="en-CA" dirty="0" smtClean="0"/>
              <a:t>Keep in mind the level of thinking – where they are at (not adult) –often still concrete</a:t>
            </a:r>
          </a:p>
          <a:p>
            <a:r>
              <a:rPr lang="en-CA" dirty="0" smtClean="0"/>
              <a:t>Don’t lecture and don’t tell them not to do….</a:t>
            </a:r>
          </a:p>
          <a:p>
            <a:r>
              <a:rPr lang="en-CA" dirty="0" smtClean="0"/>
              <a:t>Instead, respectfully guide them in what to do</a:t>
            </a:r>
          </a:p>
          <a:p>
            <a:pPr marL="109728" indent="0">
              <a:buNone/>
            </a:pPr>
            <a:endParaRPr lang="en-CA" dirty="0"/>
          </a:p>
        </p:txBody>
      </p:sp>
      <p:sp>
        <p:nvSpPr>
          <p:cNvPr id="3" name="Title 2"/>
          <p:cNvSpPr>
            <a:spLocks noGrp="1"/>
          </p:cNvSpPr>
          <p:nvPr>
            <p:ph type="title"/>
          </p:nvPr>
        </p:nvSpPr>
        <p:spPr/>
        <p:txBody>
          <a:bodyPr>
            <a:normAutofit fontScale="90000"/>
          </a:bodyPr>
          <a:lstStyle/>
          <a:p>
            <a:r>
              <a:rPr lang="en-CA" dirty="0" smtClean="0"/>
              <a:t>Working with older children and teens</a:t>
            </a:r>
            <a:endParaRPr lang="en-CA" dirty="0"/>
          </a:p>
        </p:txBody>
      </p:sp>
    </p:spTree>
    <p:extLst>
      <p:ext uri="{BB962C8B-B14F-4D97-AF65-F5344CB8AC3E}">
        <p14:creationId xmlns:p14="http://schemas.microsoft.com/office/powerpoint/2010/main" val="3350326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How resilient are you?</a:t>
            </a:r>
            <a:endParaRPr lang="en-CA" dirty="0"/>
          </a:p>
        </p:txBody>
      </p:sp>
      <p:sp>
        <p:nvSpPr>
          <p:cNvPr id="3" name="Title 2"/>
          <p:cNvSpPr>
            <a:spLocks noGrp="1"/>
          </p:cNvSpPr>
          <p:nvPr>
            <p:ph type="title"/>
          </p:nvPr>
        </p:nvSpPr>
        <p:spPr/>
        <p:txBody>
          <a:bodyPr/>
          <a:lstStyle/>
          <a:p>
            <a:r>
              <a:rPr lang="en-CA" dirty="0" smtClean="0"/>
              <a:t>Quiz time</a:t>
            </a:r>
            <a:endParaRPr lang="en-CA" dirty="0"/>
          </a:p>
        </p:txBody>
      </p:sp>
    </p:spTree>
    <p:extLst>
      <p:ext uri="{BB962C8B-B14F-4D97-AF65-F5344CB8AC3E}">
        <p14:creationId xmlns:p14="http://schemas.microsoft.com/office/powerpoint/2010/main" val="172570425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sz="4800" dirty="0" smtClean="0"/>
              <a:t>Teach Positive Coping Skills – model daily</a:t>
            </a:r>
          </a:p>
          <a:p>
            <a:r>
              <a:rPr lang="en-CA" sz="4800" dirty="0" smtClean="0"/>
              <a:t>Included in this:</a:t>
            </a:r>
          </a:p>
          <a:p>
            <a:pPr lvl="1"/>
            <a:r>
              <a:rPr lang="en-CA" sz="4400" dirty="0" smtClean="0"/>
              <a:t>Is it real or a paper tiger</a:t>
            </a:r>
          </a:p>
          <a:p>
            <a:pPr lvl="1"/>
            <a:r>
              <a:rPr lang="en-CA" sz="4400" dirty="0" smtClean="0"/>
              <a:t>This too shall pass</a:t>
            </a:r>
          </a:p>
          <a:p>
            <a:pPr lvl="1"/>
            <a:r>
              <a:rPr lang="en-CA" sz="4400" dirty="0" smtClean="0"/>
              <a:t>Some good things remain</a:t>
            </a:r>
            <a:endParaRPr lang="en-CA" sz="4400" dirty="0"/>
          </a:p>
        </p:txBody>
      </p:sp>
      <p:sp>
        <p:nvSpPr>
          <p:cNvPr id="3" name="Title 2"/>
          <p:cNvSpPr>
            <a:spLocks noGrp="1"/>
          </p:cNvSpPr>
          <p:nvPr>
            <p:ph type="title"/>
          </p:nvPr>
        </p:nvSpPr>
        <p:spPr/>
        <p:txBody>
          <a:bodyPr/>
          <a:lstStyle/>
          <a:p>
            <a:r>
              <a:rPr lang="en-CA" dirty="0" smtClean="0"/>
              <a:t>Most Importantly</a:t>
            </a:r>
            <a:endParaRPr lang="en-CA" dirty="0"/>
          </a:p>
        </p:txBody>
      </p:sp>
    </p:spTree>
    <p:extLst>
      <p:ext uri="{BB962C8B-B14F-4D97-AF65-F5344CB8AC3E}">
        <p14:creationId xmlns:p14="http://schemas.microsoft.com/office/powerpoint/2010/main" val="23213178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They may – engage or disengage</a:t>
            </a:r>
          </a:p>
          <a:p>
            <a:r>
              <a:rPr lang="en-CA" dirty="0" smtClean="0"/>
              <a:t>They may focus on emotions or problems</a:t>
            </a:r>
          </a:p>
          <a:p>
            <a:endParaRPr lang="en-CA" dirty="0"/>
          </a:p>
          <a:p>
            <a:r>
              <a:rPr lang="en-CA" dirty="0" smtClean="0"/>
              <a:t>Many of the social emotional issues – eating disorders, cutting, drug or alcohol use are coping strategies to deal with stresses</a:t>
            </a:r>
          </a:p>
          <a:p>
            <a:r>
              <a:rPr lang="en-CA" dirty="0" smtClean="0"/>
              <a:t>Criticizing without providing alternate strategies just makes it worse</a:t>
            </a:r>
            <a:endParaRPr lang="en-CA" dirty="0"/>
          </a:p>
        </p:txBody>
      </p:sp>
      <p:sp>
        <p:nvSpPr>
          <p:cNvPr id="3" name="Title 2"/>
          <p:cNvSpPr>
            <a:spLocks noGrp="1"/>
          </p:cNvSpPr>
          <p:nvPr>
            <p:ph type="title"/>
          </p:nvPr>
        </p:nvSpPr>
        <p:spPr/>
        <p:txBody>
          <a:bodyPr>
            <a:normAutofit fontScale="90000"/>
          </a:bodyPr>
          <a:lstStyle/>
          <a:p>
            <a:r>
              <a:rPr lang="en-CA" dirty="0" smtClean="0"/>
              <a:t>Everyone tries to cope with stress</a:t>
            </a:r>
            <a:endParaRPr lang="en-CA" dirty="0"/>
          </a:p>
        </p:txBody>
      </p:sp>
    </p:spTree>
    <p:extLst>
      <p:ext uri="{BB962C8B-B14F-4D97-AF65-F5344CB8AC3E}">
        <p14:creationId xmlns:p14="http://schemas.microsoft.com/office/powerpoint/2010/main" val="16367249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CA" dirty="0" smtClean="0"/>
              <a:t>Make the problem manageable  - break it down</a:t>
            </a:r>
          </a:p>
          <a:p>
            <a:r>
              <a:rPr lang="en-CA" dirty="0" smtClean="0"/>
              <a:t>Teach active avoidance – when this works</a:t>
            </a:r>
          </a:p>
          <a:p>
            <a:r>
              <a:rPr lang="en-CA" dirty="0" smtClean="0"/>
              <a:t>Model how to let some things go</a:t>
            </a:r>
          </a:p>
          <a:p>
            <a:r>
              <a:rPr lang="en-CA" dirty="0" smtClean="0"/>
              <a:t>Value of exercise for stress release</a:t>
            </a:r>
          </a:p>
          <a:p>
            <a:r>
              <a:rPr lang="en-CA" dirty="0" smtClean="0"/>
              <a:t>Relaxation tools</a:t>
            </a:r>
          </a:p>
          <a:p>
            <a:r>
              <a:rPr lang="en-CA" dirty="0" smtClean="0"/>
              <a:t>Importance of nutrition, sleep</a:t>
            </a:r>
          </a:p>
          <a:p>
            <a:r>
              <a:rPr lang="en-CA" dirty="0" smtClean="0"/>
              <a:t>How to take a mind vacation – READ</a:t>
            </a:r>
          </a:p>
          <a:p>
            <a:r>
              <a:rPr lang="en-CA" dirty="0" smtClean="0"/>
              <a:t>Use of emotional releases – cry, laugh, journal</a:t>
            </a:r>
          </a:p>
          <a:p>
            <a:r>
              <a:rPr lang="en-CA" dirty="0" smtClean="0"/>
              <a:t>Change the world – one act at a time - contribute</a:t>
            </a:r>
            <a:endParaRPr lang="en-CA" dirty="0"/>
          </a:p>
        </p:txBody>
      </p:sp>
      <p:sp>
        <p:nvSpPr>
          <p:cNvPr id="3" name="Title 2"/>
          <p:cNvSpPr>
            <a:spLocks noGrp="1"/>
          </p:cNvSpPr>
          <p:nvPr>
            <p:ph type="title"/>
          </p:nvPr>
        </p:nvSpPr>
        <p:spPr>
          <a:xfrm>
            <a:off x="467544" y="332656"/>
            <a:ext cx="8229600" cy="1143000"/>
          </a:xfrm>
        </p:spPr>
        <p:txBody>
          <a:bodyPr/>
          <a:lstStyle/>
          <a:p>
            <a:r>
              <a:rPr lang="en-CA" dirty="0" smtClean="0"/>
              <a:t>What we can share: Skills</a:t>
            </a:r>
            <a:r>
              <a:rPr lang="en-CA" sz="1600" dirty="0" smtClean="0"/>
              <a:t>(Ginsberg,2013)</a:t>
            </a:r>
            <a:endParaRPr lang="en-CA" dirty="0"/>
          </a:p>
        </p:txBody>
      </p:sp>
    </p:spTree>
    <p:extLst>
      <p:ext uri="{BB962C8B-B14F-4D97-AF65-F5344CB8AC3E}">
        <p14:creationId xmlns:p14="http://schemas.microsoft.com/office/powerpoint/2010/main" val="362201470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274320" indent="-274320" fontAlgn="auto">
              <a:spcAft>
                <a:spcPts val="0"/>
              </a:spcAft>
              <a:buClr>
                <a:schemeClr val="accent3"/>
              </a:buClr>
              <a:buFont typeface="Wingdings 2"/>
              <a:buChar char=""/>
              <a:defRPr/>
            </a:pPr>
            <a:r>
              <a:rPr lang="en-CA" dirty="0" smtClean="0"/>
              <a:t>Resiliency is a child’s ability to cope or bounce-back from changes or challenges that come along in life</a:t>
            </a:r>
          </a:p>
          <a:p>
            <a:pPr marL="274320" indent="-274320" fontAlgn="auto">
              <a:spcAft>
                <a:spcPts val="0"/>
              </a:spcAft>
              <a:buClr>
                <a:schemeClr val="accent3"/>
              </a:buClr>
              <a:buFont typeface="Wingdings 2"/>
              <a:buChar char=""/>
              <a:defRPr/>
            </a:pPr>
            <a:r>
              <a:rPr lang="en-CA" dirty="0" smtClean="0"/>
              <a:t>While some people have more of this, resiliency skills can be learned</a:t>
            </a:r>
          </a:p>
          <a:p>
            <a:pPr marL="274320" indent="-274320" fontAlgn="auto">
              <a:spcAft>
                <a:spcPts val="0"/>
              </a:spcAft>
              <a:buClr>
                <a:schemeClr val="accent3"/>
              </a:buClr>
              <a:buFont typeface="Wingdings 2"/>
              <a:buChar char=""/>
              <a:defRPr/>
            </a:pPr>
            <a:r>
              <a:rPr lang="en-CA" dirty="0" smtClean="0"/>
              <a:t>Parents are key in promoting the development of these coping skills </a:t>
            </a:r>
          </a:p>
          <a:p>
            <a:pPr marL="274320" indent="-274320" fontAlgn="auto">
              <a:spcAft>
                <a:spcPts val="0"/>
              </a:spcAft>
              <a:buClr>
                <a:schemeClr val="accent3"/>
              </a:buClr>
              <a:buFont typeface="Wingdings 2"/>
              <a:buChar char=""/>
              <a:defRPr/>
            </a:pPr>
            <a:r>
              <a:rPr lang="en-CA" dirty="0" smtClean="0"/>
              <a:t>Children </a:t>
            </a:r>
            <a:r>
              <a:rPr lang="en-CA" dirty="0" smtClean="0"/>
              <a:t>are children first, and any challenges they face are </a:t>
            </a:r>
            <a:r>
              <a:rPr lang="en-CA" dirty="0" smtClean="0"/>
              <a:t>add-ons</a:t>
            </a:r>
            <a:r>
              <a:rPr lang="en-CA" dirty="0" smtClean="0"/>
              <a:t>.</a:t>
            </a:r>
          </a:p>
          <a:p>
            <a:pPr marL="0" indent="0" fontAlgn="auto">
              <a:spcAft>
                <a:spcPts val="0"/>
              </a:spcAft>
              <a:buClr>
                <a:schemeClr val="accent3"/>
              </a:buClr>
              <a:buFont typeface="Wingdings 2"/>
              <a:buNone/>
              <a:defRPr/>
            </a:pPr>
            <a:endParaRPr lang="en-CA" dirty="0"/>
          </a:p>
        </p:txBody>
      </p:sp>
      <p:sp>
        <p:nvSpPr>
          <p:cNvPr id="26625" name="Title 1"/>
          <p:cNvSpPr>
            <a:spLocks noGrp="1"/>
          </p:cNvSpPr>
          <p:nvPr>
            <p:ph type="title"/>
          </p:nvPr>
        </p:nvSpPr>
        <p:spPr/>
        <p:txBody>
          <a:bodyPr/>
          <a:lstStyle/>
          <a:p>
            <a:r>
              <a:rPr lang="en-CA" smtClean="0"/>
              <a:t>Summary</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274320" indent="-274320" fontAlgn="auto">
              <a:spcAft>
                <a:spcPts val="0"/>
              </a:spcAft>
              <a:buClr>
                <a:schemeClr val="accent3"/>
              </a:buClr>
              <a:buFont typeface="Wingdings 2"/>
              <a:buChar char=""/>
              <a:defRPr/>
            </a:pPr>
            <a:r>
              <a:rPr lang="en-CA" dirty="0" smtClean="0"/>
              <a:t>Caring adults – Teachers, SEA’s, community</a:t>
            </a:r>
          </a:p>
          <a:p>
            <a:pPr marL="0" indent="0" fontAlgn="auto">
              <a:spcAft>
                <a:spcPts val="0"/>
              </a:spcAft>
              <a:buClr>
                <a:schemeClr val="accent3"/>
              </a:buClr>
              <a:buNone/>
              <a:defRPr/>
            </a:pPr>
            <a:r>
              <a:rPr lang="en-CA" dirty="0" smtClean="0"/>
              <a:t>Can make a huge difference in a child’s outcome</a:t>
            </a:r>
            <a:endParaRPr lang="en-CA" dirty="0" smtClean="0"/>
          </a:p>
          <a:p>
            <a:pPr marL="274320" indent="-274320" fontAlgn="auto">
              <a:spcAft>
                <a:spcPts val="0"/>
              </a:spcAft>
              <a:buClr>
                <a:schemeClr val="accent3"/>
              </a:buClr>
              <a:buFont typeface="Wingdings 2"/>
              <a:buChar char=""/>
              <a:defRPr/>
            </a:pPr>
            <a:endParaRPr lang="en-CA" dirty="0"/>
          </a:p>
          <a:p>
            <a:pPr marL="274320" indent="-274320" fontAlgn="auto">
              <a:spcAft>
                <a:spcPts val="0"/>
              </a:spcAft>
              <a:buClr>
                <a:schemeClr val="accent3"/>
              </a:buClr>
              <a:buFont typeface="Wingdings 2"/>
              <a:buChar char=""/>
              <a:defRPr/>
            </a:pPr>
            <a:r>
              <a:rPr lang="en-CA" dirty="0" smtClean="0"/>
              <a:t>Even with taxed schedules, the time you give</a:t>
            </a:r>
          </a:p>
          <a:p>
            <a:pPr marL="274320" indent="-274320" fontAlgn="auto">
              <a:spcAft>
                <a:spcPts val="0"/>
              </a:spcAft>
              <a:buClr>
                <a:schemeClr val="accent3"/>
              </a:buClr>
              <a:buFont typeface="Wingdings 2"/>
              <a:buChar char=""/>
              <a:defRPr/>
            </a:pPr>
            <a:r>
              <a:rPr lang="en-CA" dirty="0" smtClean="0"/>
              <a:t>can make all the difference!</a:t>
            </a:r>
          </a:p>
          <a:p>
            <a:pPr marL="274320" indent="-274320" fontAlgn="auto">
              <a:spcAft>
                <a:spcPts val="0"/>
              </a:spcAft>
              <a:buClr>
                <a:schemeClr val="accent3"/>
              </a:buClr>
              <a:buFont typeface="Wingdings 2"/>
              <a:buChar char=""/>
              <a:defRPr/>
            </a:pPr>
            <a:endParaRPr lang="en-CA" dirty="0"/>
          </a:p>
          <a:p>
            <a:pPr marL="274320" indent="-274320" fontAlgn="auto">
              <a:spcAft>
                <a:spcPts val="0"/>
              </a:spcAft>
              <a:buClr>
                <a:schemeClr val="accent3"/>
              </a:buClr>
              <a:buFont typeface="Wingdings 2"/>
              <a:buChar char=""/>
              <a:defRPr/>
            </a:pPr>
            <a:endParaRPr lang="en-CA" dirty="0" smtClean="0"/>
          </a:p>
          <a:p>
            <a:pPr marL="274320" indent="-274320" fontAlgn="auto">
              <a:spcAft>
                <a:spcPts val="0"/>
              </a:spcAft>
              <a:buClr>
                <a:schemeClr val="accent3"/>
              </a:buClr>
              <a:buFont typeface="Wingdings 2"/>
              <a:buChar char=""/>
              <a:defRPr/>
            </a:pPr>
            <a:r>
              <a:rPr lang="en-CA" dirty="0" smtClean="0"/>
              <a:t>The children we serve are AMAZING PEOPLE</a:t>
            </a:r>
            <a:endParaRPr lang="en-CA" dirty="0" smtClean="0"/>
          </a:p>
          <a:p>
            <a:pPr marL="274320" indent="-274320" fontAlgn="auto">
              <a:spcAft>
                <a:spcPts val="0"/>
              </a:spcAft>
              <a:buClr>
                <a:schemeClr val="accent3"/>
              </a:buClr>
              <a:buFont typeface="Wingdings 2"/>
              <a:buChar char=""/>
              <a:defRPr/>
            </a:pPr>
            <a:endParaRPr lang="en-CA" dirty="0"/>
          </a:p>
          <a:p>
            <a:pPr marL="0" indent="0" fontAlgn="auto">
              <a:spcAft>
                <a:spcPts val="0"/>
              </a:spcAft>
              <a:buClr>
                <a:schemeClr val="accent3"/>
              </a:buClr>
              <a:buFont typeface="Wingdings 2"/>
              <a:buNone/>
              <a:defRPr/>
            </a:pPr>
            <a:endParaRPr lang="en-CA" dirty="0" smtClean="0"/>
          </a:p>
        </p:txBody>
      </p:sp>
      <p:sp>
        <p:nvSpPr>
          <p:cNvPr id="27649" name="Title 1"/>
          <p:cNvSpPr>
            <a:spLocks noGrp="1"/>
          </p:cNvSpPr>
          <p:nvPr>
            <p:ph type="title"/>
          </p:nvPr>
        </p:nvSpPr>
        <p:spPr/>
        <p:txBody>
          <a:bodyPr/>
          <a:lstStyle/>
          <a:p>
            <a:r>
              <a:rPr lang="en-CA" dirty="0" smtClean="0"/>
              <a:t>Summary</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CA" b="1" dirty="0" smtClean="0"/>
              <a:t>Shared Vision</a:t>
            </a:r>
            <a:r>
              <a:rPr lang="en-CA" dirty="0" smtClean="0"/>
              <a:t>:</a:t>
            </a:r>
          </a:p>
          <a:p>
            <a:r>
              <a:rPr lang="en-CA" dirty="0" smtClean="0"/>
              <a:t>BC Vision teachers</a:t>
            </a:r>
          </a:p>
          <a:p>
            <a:r>
              <a:rPr lang="en-CA" dirty="0" smtClean="0"/>
              <a:t>UBC Vision teacher and O&amp;M Program</a:t>
            </a:r>
          </a:p>
          <a:p>
            <a:r>
              <a:rPr lang="en-CA" dirty="0" smtClean="0"/>
              <a:t>PRCVI and SET BC</a:t>
            </a:r>
          </a:p>
          <a:p>
            <a:r>
              <a:rPr lang="en-CA" dirty="0" smtClean="0"/>
              <a:t>CNIB</a:t>
            </a:r>
          </a:p>
          <a:p>
            <a:r>
              <a:rPr lang="en-CA" dirty="0" smtClean="0"/>
              <a:t>BC Blind Sports</a:t>
            </a:r>
          </a:p>
          <a:p>
            <a:r>
              <a:rPr lang="en-CA" dirty="0" smtClean="0"/>
              <a:t>Blind Beginnings</a:t>
            </a:r>
          </a:p>
          <a:p>
            <a:r>
              <a:rPr lang="en-CA" dirty="0" smtClean="0"/>
              <a:t>Visual Impairment Program SHHC</a:t>
            </a:r>
          </a:p>
          <a:p>
            <a:r>
              <a:rPr lang="en-CA" dirty="0" smtClean="0"/>
              <a:t>Visual Impairment Clinic QA</a:t>
            </a:r>
          </a:p>
          <a:p>
            <a:r>
              <a:rPr lang="en-CA" dirty="0" smtClean="0"/>
              <a:t>CLVP</a:t>
            </a:r>
          </a:p>
          <a:p>
            <a:r>
              <a:rPr lang="en-CA" dirty="0" smtClean="0"/>
              <a:t>POPDB and CDBRA</a:t>
            </a:r>
          </a:p>
          <a:p>
            <a:endParaRPr lang="en-CA" dirty="0" smtClean="0"/>
          </a:p>
          <a:p>
            <a:endParaRPr lang="en-CA" dirty="0"/>
          </a:p>
        </p:txBody>
      </p:sp>
      <p:sp>
        <p:nvSpPr>
          <p:cNvPr id="3" name="Title 2"/>
          <p:cNvSpPr>
            <a:spLocks noGrp="1"/>
          </p:cNvSpPr>
          <p:nvPr>
            <p:ph type="title"/>
          </p:nvPr>
        </p:nvSpPr>
        <p:spPr/>
        <p:txBody>
          <a:bodyPr>
            <a:normAutofit/>
          </a:bodyPr>
          <a:lstStyle/>
          <a:p>
            <a:r>
              <a:rPr lang="en-CA" dirty="0" smtClean="0"/>
              <a:t>In BC</a:t>
            </a:r>
            <a:endParaRPr lang="en-CA" dirty="0"/>
          </a:p>
        </p:txBody>
      </p:sp>
    </p:spTree>
    <p:extLst>
      <p:ext uri="{BB962C8B-B14F-4D97-AF65-F5344CB8AC3E}">
        <p14:creationId xmlns:p14="http://schemas.microsoft.com/office/powerpoint/2010/main" val="379552508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hlinkClick r:id="rId2"/>
              </a:rPr>
              <a:t>www.resiliency.com</a:t>
            </a:r>
            <a:r>
              <a:rPr lang="en-CA" dirty="0" smtClean="0"/>
              <a:t>  has a free mentorship manual</a:t>
            </a:r>
          </a:p>
          <a:p>
            <a:endParaRPr lang="en-CA" dirty="0"/>
          </a:p>
          <a:p>
            <a:r>
              <a:rPr lang="en-CA" dirty="0" smtClean="0"/>
              <a:t>By November, 2013 a huge manual will be released in the US based on the work of Ginsberg and others</a:t>
            </a:r>
          </a:p>
          <a:p>
            <a:endParaRPr lang="en-CA" dirty="0"/>
          </a:p>
          <a:p>
            <a:r>
              <a:rPr lang="en-CA" dirty="0" smtClean="0"/>
              <a:t>The bottom line is love unconditionally and hold children in high expectations</a:t>
            </a:r>
            <a:endParaRPr lang="en-CA" dirty="0"/>
          </a:p>
        </p:txBody>
      </p:sp>
      <p:sp>
        <p:nvSpPr>
          <p:cNvPr id="3" name="Title 2"/>
          <p:cNvSpPr>
            <a:spLocks noGrp="1"/>
          </p:cNvSpPr>
          <p:nvPr>
            <p:ph type="title"/>
          </p:nvPr>
        </p:nvSpPr>
        <p:spPr/>
        <p:txBody>
          <a:bodyPr/>
          <a:lstStyle/>
          <a:p>
            <a:r>
              <a:rPr lang="en-CA" dirty="0" smtClean="0"/>
              <a:t>Resources</a:t>
            </a:r>
            <a:endParaRPr lang="en-CA" dirty="0"/>
          </a:p>
        </p:txBody>
      </p:sp>
    </p:spTree>
    <p:extLst>
      <p:ext uri="{BB962C8B-B14F-4D97-AF65-F5344CB8AC3E}">
        <p14:creationId xmlns:p14="http://schemas.microsoft.com/office/powerpoint/2010/main" val="35280363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fontScale="90000"/>
          </a:bodyPr>
          <a:lstStyle/>
          <a:p>
            <a:r>
              <a:rPr lang="en-CA" dirty="0" smtClean="0"/>
              <a:t>Dr. Roberta Heaven</a:t>
            </a:r>
            <a:br>
              <a:rPr lang="en-CA" dirty="0" smtClean="0"/>
            </a:br>
            <a:r>
              <a:rPr lang="en-CA" dirty="0" smtClean="0"/>
              <a:t>Visual Impairment Program</a:t>
            </a:r>
            <a:endParaRPr lang="en-CA" dirty="0"/>
          </a:p>
        </p:txBody>
      </p:sp>
      <p:sp>
        <p:nvSpPr>
          <p:cNvPr id="4" name="Subtitle 3"/>
          <p:cNvSpPr>
            <a:spLocks noGrp="1"/>
          </p:cNvSpPr>
          <p:nvPr>
            <p:ph type="subTitle" idx="1"/>
          </p:nvPr>
        </p:nvSpPr>
        <p:spPr/>
        <p:txBody>
          <a:bodyPr/>
          <a:lstStyle/>
          <a:p>
            <a:r>
              <a:rPr lang="en-CA" sz="4800" dirty="0" smtClean="0"/>
              <a:t>rheaven@cw.bc.ca</a:t>
            </a:r>
            <a:endParaRPr lang="en-CA" sz="4800" dirty="0"/>
          </a:p>
        </p:txBody>
      </p:sp>
    </p:spTree>
    <p:extLst>
      <p:ext uri="{BB962C8B-B14F-4D97-AF65-F5344CB8AC3E}">
        <p14:creationId xmlns:p14="http://schemas.microsoft.com/office/powerpoint/2010/main" val="38300295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Social-Emotional Health</a:t>
            </a:r>
            <a:endParaRPr lang="en-CA" dirty="0"/>
          </a:p>
        </p:txBody>
      </p:sp>
      <p:sp>
        <p:nvSpPr>
          <p:cNvPr id="5" name="Text Placeholder 4"/>
          <p:cNvSpPr>
            <a:spLocks noGrp="1"/>
          </p:cNvSpPr>
          <p:nvPr>
            <p:ph type="body" idx="1"/>
          </p:nvPr>
        </p:nvSpPr>
        <p:spPr/>
        <p:txBody>
          <a:bodyPr>
            <a:normAutofit/>
          </a:bodyPr>
          <a:lstStyle/>
          <a:p>
            <a:r>
              <a:rPr lang="en-CA" sz="3600" dirty="0" smtClean="0"/>
              <a:t>In our children and youth</a:t>
            </a:r>
            <a:endParaRPr lang="en-CA" sz="3600" dirty="0"/>
          </a:p>
        </p:txBody>
      </p:sp>
    </p:spTree>
    <p:extLst>
      <p:ext uri="{BB962C8B-B14F-4D97-AF65-F5344CB8AC3E}">
        <p14:creationId xmlns:p14="http://schemas.microsoft.com/office/powerpoint/2010/main" val="1613984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In Canada</a:t>
            </a:r>
            <a:endParaRPr lang="en-CA" dirty="0"/>
          </a:p>
        </p:txBody>
      </p:sp>
      <p:sp>
        <p:nvSpPr>
          <p:cNvPr id="5" name="Content Placeholder 4"/>
          <p:cNvSpPr>
            <a:spLocks noGrp="1"/>
          </p:cNvSpPr>
          <p:nvPr>
            <p:ph idx="1"/>
          </p:nvPr>
        </p:nvSpPr>
        <p:spPr/>
        <p:txBody>
          <a:bodyPr>
            <a:normAutofit/>
          </a:bodyPr>
          <a:lstStyle/>
          <a:p>
            <a:pPr marL="109728" indent="0">
              <a:buNone/>
            </a:pPr>
            <a:endParaRPr lang="en-CA" sz="3600" dirty="0"/>
          </a:p>
          <a:p>
            <a:pPr marL="109728" indent="0">
              <a:buNone/>
            </a:pPr>
            <a:r>
              <a:rPr lang="en-CA" sz="3600" dirty="0" smtClean="0"/>
              <a:t>1 in 5 Canadian children will develop a mental health concern</a:t>
            </a:r>
            <a:endParaRPr lang="en-CA" sz="3600" dirty="0"/>
          </a:p>
        </p:txBody>
      </p:sp>
    </p:spTree>
    <p:extLst>
      <p:ext uri="{BB962C8B-B14F-4D97-AF65-F5344CB8AC3E}">
        <p14:creationId xmlns:p14="http://schemas.microsoft.com/office/powerpoint/2010/main" val="3553606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CA" dirty="0" smtClean="0"/>
              <a:t>Has been on the rise dramatically in the last 10 years.</a:t>
            </a:r>
          </a:p>
          <a:p>
            <a:r>
              <a:rPr lang="en-CA" dirty="0" smtClean="0"/>
              <a:t>84% of students surveyed reported stress and pressure in the previous month</a:t>
            </a:r>
          </a:p>
          <a:p>
            <a:r>
              <a:rPr lang="en-CA" dirty="0" smtClean="0"/>
              <a:t>14% reported it so extreme they could not cope</a:t>
            </a:r>
          </a:p>
          <a:p>
            <a:r>
              <a:rPr lang="en-CA" dirty="0" smtClean="0"/>
              <a:t>Girls and older students more apt to report extreme stress to point of not being able to function</a:t>
            </a:r>
          </a:p>
          <a:p>
            <a:r>
              <a:rPr lang="en-CA" dirty="0" smtClean="0"/>
              <a:t>Of those reporting major stress, 17% reported cutting or self-injury</a:t>
            </a:r>
            <a:endParaRPr lang="en-CA" dirty="0"/>
          </a:p>
        </p:txBody>
      </p:sp>
      <p:sp>
        <p:nvSpPr>
          <p:cNvPr id="3" name="Title 2"/>
          <p:cNvSpPr>
            <a:spLocks noGrp="1"/>
          </p:cNvSpPr>
          <p:nvPr>
            <p:ph type="title"/>
          </p:nvPr>
        </p:nvSpPr>
        <p:spPr/>
        <p:txBody>
          <a:bodyPr>
            <a:normAutofit fontScale="90000"/>
          </a:bodyPr>
          <a:lstStyle/>
          <a:p>
            <a:r>
              <a:rPr lang="en-CA" dirty="0" smtClean="0"/>
              <a:t>Incidence of Mental Health Concerns in BC </a:t>
            </a:r>
            <a:r>
              <a:rPr lang="en-CA" dirty="0" err="1" smtClean="0"/>
              <a:t>Youth</a:t>
            </a:r>
            <a:r>
              <a:rPr lang="en-CA" sz="1600" dirty="0" err="1" smtClean="0"/>
              <a:t>McCreary</a:t>
            </a:r>
            <a:r>
              <a:rPr lang="en-CA" sz="1600" dirty="0" smtClean="0"/>
              <a:t> Centre Society 2006</a:t>
            </a:r>
            <a:endParaRPr lang="en-CA" dirty="0"/>
          </a:p>
        </p:txBody>
      </p:sp>
    </p:spTree>
    <p:extLst>
      <p:ext uri="{BB962C8B-B14F-4D97-AF65-F5344CB8AC3E}">
        <p14:creationId xmlns:p14="http://schemas.microsoft.com/office/powerpoint/2010/main" val="1455364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BC Adolescent Health Survey 2008</a:t>
            </a:r>
          </a:p>
          <a:p>
            <a:r>
              <a:rPr lang="en-CA" dirty="0" smtClean="0"/>
              <a:t>About 10 % surveyed reported health/disability</a:t>
            </a:r>
          </a:p>
          <a:p>
            <a:r>
              <a:rPr lang="en-CA" dirty="0" smtClean="0"/>
              <a:t>Of those, this group were twice as likely to report mental health issues, extreme despair, stress, self-harm or suicidal ideation. </a:t>
            </a:r>
          </a:p>
          <a:p>
            <a:r>
              <a:rPr lang="en-CA" dirty="0" smtClean="0"/>
              <a:t>They felt less safe at school, worse about their body image and were less likely to have long term goals</a:t>
            </a:r>
          </a:p>
          <a:p>
            <a:r>
              <a:rPr lang="en-CA" dirty="0" smtClean="0"/>
              <a:t>Over ½ did not access support services</a:t>
            </a:r>
            <a:endParaRPr lang="en-CA" dirty="0"/>
          </a:p>
        </p:txBody>
      </p:sp>
      <p:sp>
        <p:nvSpPr>
          <p:cNvPr id="3" name="Title 2"/>
          <p:cNvSpPr>
            <a:spLocks noGrp="1"/>
          </p:cNvSpPr>
          <p:nvPr>
            <p:ph type="title"/>
          </p:nvPr>
        </p:nvSpPr>
        <p:spPr/>
        <p:txBody>
          <a:bodyPr>
            <a:normAutofit fontScale="90000"/>
          </a:bodyPr>
          <a:lstStyle/>
          <a:p>
            <a:r>
              <a:rPr lang="en-CA" dirty="0" smtClean="0"/>
              <a:t>Youth in BC with a chronic health condition or </a:t>
            </a:r>
            <a:r>
              <a:rPr lang="en-CA" dirty="0" err="1" smtClean="0"/>
              <a:t>disability</a:t>
            </a:r>
            <a:r>
              <a:rPr lang="en-CA" sz="1600" dirty="0" err="1" smtClean="0"/>
              <a:t>McCreary</a:t>
            </a:r>
            <a:r>
              <a:rPr lang="en-CA" sz="1600" dirty="0" smtClean="0"/>
              <a:t> Centre Society 2011</a:t>
            </a:r>
            <a:endParaRPr lang="en-CA" dirty="0"/>
          </a:p>
        </p:txBody>
      </p:sp>
    </p:spTree>
    <p:extLst>
      <p:ext uri="{BB962C8B-B14F-4D97-AF65-F5344CB8AC3E}">
        <p14:creationId xmlns:p14="http://schemas.microsoft.com/office/powerpoint/2010/main" val="23669999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6279</TotalTime>
  <Words>3015</Words>
  <Application>Microsoft Office PowerPoint</Application>
  <PresentationFormat>On-screen Show (4:3)</PresentationFormat>
  <Paragraphs>370</Paragraphs>
  <Slides>57</Slides>
  <Notes>4</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Concourse</vt:lpstr>
      <vt:lpstr>Enhancing Resiliency in Children   </vt:lpstr>
      <vt:lpstr>Objectives</vt:lpstr>
      <vt:lpstr>Resiliency</vt:lpstr>
      <vt:lpstr>Resiliance</vt:lpstr>
      <vt:lpstr>Quiz time</vt:lpstr>
      <vt:lpstr>Social-Emotional Health</vt:lpstr>
      <vt:lpstr>In Canada</vt:lpstr>
      <vt:lpstr>Incidence of Mental Health Concerns in BC YouthMcCreary Centre Society 2006</vt:lpstr>
      <vt:lpstr>Youth in BC with a chronic health condition or disabilityMcCreary Centre Society 2011</vt:lpstr>
      <vt:lpstr>Children and Youth with VI seen through VIP</vt:lpstr>
      <vt:lpstr>Measuring Resiliency</vt:lpstr>
      <vt:lpstr>Resiliency</vt:lpstr>
      <vt:lpstr>Resiliency Scales for Children</vt:lpstr>
      <vt:lpstr>Is it useful?</vt:lpstr>
      <vt:lpstr>Resiliency</vt:lpstr>
      <vt:lpstr>Risk factors:</vt:lpstr>
      <vt:lpstr> Resiliency </vt:lpstr>
      <vt:lpstr>What does the literature tell us?</vt:lpstr>
      <vt:lpstr>It starts when we are born</vt:lpstr>
      <vt:lpstr> Roles of Parents in the Family</vt:lpstr>
      <vt:lpstr>Parenting power</vt:lpstr>
      <vt:lpstr>Taking care of yourself</vt:lpstr>
      <vt:lpstr>Benefits</vt:lpstr>
      <vt:lpstr>Teaching and guiding our children</vt:lpstr>
      <vt:lpstr>Challenges</vt:lpstr>
      <vt:lpstr> Important values to teach children</vt:lpstr>
      <vt:lpstr>Love of Learning</vt:lpstr>
      <vt:lpstr>Key Issues</vt:lpstr>
      <vt:lpstr>VI</vt:lpstr>
      <vt:lpstr>Instead</vt:lpstr>
      <vt:lpstr>Problem-solving know how</vt:lpstr>
      <vt:lpstr> Problem-solving Power</vt:lpstr>
      <vt:lpstr>Helping through Learning</vt:lpstr>
      <vt:lpstr>Helping through Learning</vt:lpstr>
      <vt:lpstr>Parents as Experts</vt:lpstr>
      <vt:lpstr> How to teach resiliency?</vt:lpstr>
      <vt:lpstr>Building Resilient Children</vt:lpstr>
      <vt:lpstr>Off to School</vt:lpstr>
      <vt:lpstr>For every child</vt:lpstr>
      <vt:lpstr>For every child</vt:lpstr>
      <vt:lpstr>For every child</vt:lpstr>
      <vt:lpstr>Teach Positive Coping Skills</vt:lpstr>
      <vt:lpstr>Encouraging Emotional Regulation</vt:lpstr>
      <vt:lpstr>Teachers and School Environment Can Make the Difference</vt:lpstr>
      <vt:lpstr>Strategies that Work</vt:lpstr>
      <vt:lpstr>Nan Henderson and the RESILIENCY WHEEL(www.resilency.com)</vt:lpstr>
      <vt:lpstr>Build on Student’s Strengths</vt:lpstr>
      <vt:lpstr>According to Ken Ginsberg (2013)</vt:lpstr>
      <vt:lpstr>Working with older children and teens</vt:lpstr>
      <vt:lpstr>Most Importantly</vt:lpstr>
      <vt:lpstr>Everyone tries to cope with stress</vt:lpstr>
      <vt:lpstr>What we can share: Skills(Ginsberg,2013)</vt:lpstr>
      <vt:lpstr>Summary</vt:lpstr>
      <vt:lpstr>Summary</vt:lpstr>
      <vt:lpstr>In BC</vt:lpstr>
      <vt:lpstr>Resources</vt:lpstr>
      <vt:lpstr>Dr. Roberta Heaven Visual Impairment Program</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Raising Resilient Children</dc:title>
  <dc:creator>Roberta-PC</dc:creator>
  <cp:lastModifiedBy>Roberta-PC</cp:lastModifiedBy>
  <cp:revision>44</cp:revision>
  <cp:lastPrinted>2013-10-26T16:05:11Z</cp:lastPrinted>
  <dcterms:created xsi:type="dcterms:W3CDTF">2013-03-15T18:49:14Z</dcterms:created>
  <dcterms:modified xsi:type="dcterms:W3CDTF">2013-10-26T16:24:04Z</dcterms:modified>
</cp:coreProperties>
</file>