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95" r:id="rId3"/>
    <p:sldMasterId id="2147483843" r:id="rId4"/>
    <p:sldMasterId id="2147483877" r:id="rId5"/>
    <p:sldMasterId id="2147483902" r:id="rId6"/>
    <p:sldMasterId id="2147484110" r:id="rId7"/>
    <p:sldMasterId id="2147484122" r:id="rId8"/>
    <p:sldMasterId id="2147484134" r:id="rId9"/>
    <p:sldMasterId id="2147484169" r:id="rId10"/>
  </p:sldMasterIdLst>
  <p:notesMasterIdLst>
    <p:notesMasterId r:id="rId44"/>
  </p:notesMasterIdLst>
  <p:handoutMasterIdLst>
    <p:handoutMasterId r:id="rId45"/>
  </p:handoutMasterIdLst>
  <p:sldIdLst>
    <p:sldId id="627" r:id="rId11"/>
    <p:sldId id="628" r:id="rId12"/>
    <p:sldId id="624" r:id="rId13"/>
    <p:sldId id="397" r:id="rId14"/>
    <p:sldId id="630" r:id="rId15"/>
    <p:sldId id="350" r:id="rId16"/>
    <p:sldId id="351" r:id="rId17"/>
    <p:sldId id="353" r:id="rId18"/>
    <p:sldId id="660" r:id="rId19"/>
    <p:sldId id="631" r:id="rId20"/>
    <p:sldId id="632" r:id="rId21"/>
    <p:sldId id="625" r:id="rId22"/>
    <p:sldId id="635" r:id="rId23"/>
    <p:sldId id="636" r:id="rId24"/>
    <p:sldId id="398" r:id="rId25"/>
    <p:sldId id="435" r:id="rId26"/>
    <p:sldId id="641" r:id="rId27"/>
    <p:sldId id="642" r:id="rId28"/>
    <p:sldId id="649" r:id="rId29"/>
    <p:sldId id="650" r:id="rId30"/>
    <p:sldId id="651" r:id="rId31"/>
    <p:sldId id="652" r:id="rId32"/>
    <p:sldId id="653" r:id="rId33"/>
    <p:sldId id="654" r:id="rId34"/>
    <p:sldId id="659" r:id="rId35"/>
    <p:sldId id="656" r:id="rId36"/>
    <p:sldId id="352" r:id="rId37"/>
    <p:sldId id="674" r:id="rId38"/>
    <p:sldId id="673" r:id="rId39"/>
    <p:sldId id="424" r:id="rId40"/>
    <p:sldId id="345" r:id="rId41"/>
    <p:sldId id="421" r:id="rId42"/>
    <p:sldId id="42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035" autoAdjust="0"/>
  </p:normalViewPr>
  <p:slideViewPr>
    <p:cSldViewPr>
      <p:cViewPr>
        <p:scale>
          <a:sx n="66" d="100"/>
          <a:sy n="66" d="100"/>
        </p:scale>
        <p:origin x="-87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3726-AEAD-4584-BCD8-F8BED951DA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ADA7-CE5F-4BE2-85B7-ACD2A9E6C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3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52698-E299-4C96-9847-5BCF3151EBC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CD734-85F9-42B8-B948-08B11D22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03FB19-136F-4083-A694-B27090440F3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5DD6838-DD5B-4371-AB0F-F936B3D7B5B7}" type="slidenum">
              <a:rPr lang="en-CA" altLang="en-US" smtClean="0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Students with Social Communication difficulties struggle to recognize that we don’t share the same brain.  We don’t have the same knowledge, interests and feelings. </a:t>
            </a:r>
            <a:r>
              <a:rPr lang="en-C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Because they lack perspective taking, these students don’t realize that they effect how others feel and in turn effect how others will treat them.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560B40-F9B7-4050-BA9C-0623B8AAEEB8}" type="slidenum">
              <a:rPr lang="en-CA" altLang="en-US" smtClean="0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en-US" smtClean="0"/>
              <a:t>It takes a lot of conversation about others to get students to start to recognize that others have different thoughts than them.  Which  often leads to the next difficulty…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22087A-9F22-4318-8425-65C5D8A0ACF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474B772-CF10-48B7-BB6F-B51B293C9CAF}" type="slidenum">
              <a:rPr lang="en-CA" altLang="en-US" smtClean="0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898161-0C88-47F6-8C92-68834F09F0B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5EF46E-C8D5-4598-AEF7-1FDEBA9D57C5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5112-F3DA-4E13-9522-35B355E4F6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99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96381D-569E-49EC-B4D0-37B0346D624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DBEDC6-51D9-40AA-B23B-4FF763EF8C6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20CD13-02A9-42E1-9C4A-F8AAAC36F6D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0E2BA0-1442-4A7A-BF29-AA4F5F35640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F26F8-D26C-4C79-A6D2-8B2931A8C45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4F63DD-2B91-4896-AB2B-C6E41059CD2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B02EE-D453-4056-92C1-22C29EA1BFF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1B6A3F-2B28-41B2-B804-1F1EBF55387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934D1F-4ECD-40AC-9124-EDECBE0E5AF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2DF6501-549C-447A-8E82-E9DD8BE8C361}" type="slidenum">
              <a:rPr lang="en-US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Students with Social Communication difficulties don’t keep files about other people.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66CF-1F0B-4306-8EB3-6B5DE35346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31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 sz="3500">
                <a:solidFill>
                  <a:schemeClr val="tx1"/>
                </a:solidFill>
                <a:latin typeface="Arial" charset="0"/>
              </a:defRPr>
            </a:lvl1pPr>
            <a:lvl2pPr marL="743078" indent="-286638" defTabSz="914437" eaLnBrk="0" hangingPunct="0">
              <a:defRPr sz="3500">
                <a:solidFill>
                  <a:schemeClr val="tx1"/>
                </a:solidFill>
                <a:latin typeface="Arial" charset="0"/>
              </a:defRPr>
            </a:lvl2pPr>
            <a:lvl3pPr marL="1143435" indent="-228999" defTabSz="914437" eaLnBrk="0" hangingPunct="0">
              <a:defRPr sz="3500">
                <a:solidFill>
                  <a:schemeClr val="tx1"/>
                </a:solidFill>
                <a:latin typeface="Arial" charset="0"/>
              </a:defRPr>
            </a:lvl3pPr>
            <a:lvl4pPr marL="1599875" indent="-228999" defTabSz="914437" eaLnBrk="0" hangingPunct="0">
              <a:defRPr sz="3500">
                <a:solidFill>
                  <a:schemeClr val="tx1"/>
                </a:solidFill>
                <a:latin typeface="Arial" charset="0"/>
              </a:defRPr>
            </a:lvl4pPr>
            <a:lvl5pPr marL="2057872" indent="-228999" defTabSz="914437" eaLnBrk="0" hangingPunct="0">
              <a:defRPr sz="3500">
                <a:solidFill>
                  <a:schemeClr val="tx1"/>
                </a:solidFill>
                <a:latin typeface="Arial" charset="0"/>
              </a:defRPr>
            </a:lvl5pPr>
            <a:lvl6pPr marL="250652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6pPr>
            <a:lvl7pPr marL="2955173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7pPr>
            <a:lvl8pPr marL="340382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8pPr>
            <a:lvl9pPr marL="3852474" indent="-228999" defTabSz="914437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2A7DC7-195C-4D25-9F01-942E35C095B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6DA577-AF92-41B6-88E4-92C8D722068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5112-F3DA-4E13-9522-35B355E4F6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99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E3C63-518E-48EA-B6AE-62B08B982A1F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23" y="4343077"/>
            <a:ext cx="5027354" cy="4115768"/>
          </a:xfrm>
          <a:ln/>
        </p:spPr>
        <p:txBody>
          <a:bodyPr lIns="91172" tIns="45585" rIns="91172" bIns="4558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8089772-D36E-4EC8-ACBA-3451DC22056E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8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E41AA5F-EBF6-4442-A259-056A97E2F2FA}" type="slidenum">
              <a:rPr lang="en-US" alt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32EC1-5121-4660-8430-EE2D7BEAE0CA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ABAB61-9824-459A-871D-FA22CE5DD1EA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5112-F3DA-4E13-9522-35B355E4F6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9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5112-F3DA-4E13-9522-35B355E4F6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D5FE2-1024-4284-BF74-7B77AB7187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27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C381B02-8D01-49F1-A75D-382A9DC14D79}" type="slidenum">
              <a:rPr lang="en-US" altLang="en-US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91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AE21-67C2-45C9-9973-9D8C501D2318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949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F44A-437D-402C-A5EC-186093B2B2CB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651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83A7-9BED-4BD1-8741-C11FD99CA47B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474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2452-230B-4ADA-BA7A-5881D769638C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50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55DC3-74F8-4D6F-91D3-ED2A7D99D19D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071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7ACF-1453-4D2E-B2DE-C0E69C4714E7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781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DAC7-C675-4D53-A283-76B30261D784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427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97C7-F284-4032-9E72-AA4B66F60E89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6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8F3B3-E173-48A7-9997-46C7FDCB7B95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561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C7A3-087C-4F09-929D-3A0E4B85C057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020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BBD0-A9DA-4191-B368-B28DFB7E957E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834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0698-74E4-4039-A7F5-6DE262BFDC74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3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B047-3CEF-4964-B972-AA6B721B0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886FC-2590-4860-A895-78C405C75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3908-7D31-474C-AE9C-5E4D5D8C36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4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49BA-46CB-45A4-9B87-446C0F0835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374A-3975-4782-B6AB-66645DA8B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503A5-C8F3-4BCF-BB23-E0DD1A19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5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6A9B-5598-46BC-9BB3-0B4BFEC7E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5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5239-334A-4C11-8793-ED50C6EE52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7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06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770E-A853-444D-A00B-12B4C2A9F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627C-733A-40B3-ADE2-01885C83D1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19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B235-30E0-4D12-879D-9C79CD7A4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50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D3DD-187E-48DD-85CF-88EA31310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96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29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3929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43930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930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0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0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0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0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0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0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0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1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1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3931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931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1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1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1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1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1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1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2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3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3933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933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3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3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3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3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3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3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3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4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3934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935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5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5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5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5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5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935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4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3935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935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40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393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40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393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40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393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40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439362" name="Rectangle 6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92275"/>
            <a:ext cx="77724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39363" name="Rectangle 6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9364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93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93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ABE8E6-E5A9-4727-BB76-A0340F33EC0E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3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4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87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48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0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0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557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211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44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1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92275"/>
            <a:ext cx="77724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926C3-CF27-4F76-8818-F384A824C39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12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2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46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02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9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0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716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986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689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6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4FEF64-D5AD-4DF5-B142-8C8A74862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0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BE619B-7B3B-4FFA-B999-E573C5174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8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DEAD9E-79AA-4F4A-8B45-F1F218987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4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E35DF2-985D-4951-BAB4-6D457AD43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1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E07100-BF4A-4AA4-867D-BE8EA9964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27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4BDC95E-51E6-4544-BB3E-051BE37E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3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2B6022-6945-4A82-8AA6-51F82BBC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5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4AF7A30-B94D-43F4-8D2D-FA4490712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95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BAE8C7C-3868-49A5-8514-C09545490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34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3F5CBDF-5939-4E2E-BCC0-EAB0E67FD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8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99FCFE-02A5-450E-9638-0E8C83A1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65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A41A6C3-EA46-474A-956B-F488945E7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7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3AF1-F24A-40C3-BF4D-904D7DBE22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3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AA2A-86D0-4060-B982-F8DC87BC2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7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338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6D3B-5F80-4CD0-93D2-1924B58A82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17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0847-07BC-4A59-AC31-927B0E4D9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07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7BA4-6F1E-4132-A48C-35FC1B154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0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5A97B-C1D3-4044-A6C6-6DBE7B5FF8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28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CD13-C6FC-4B59-B9CA-1C4E0286C8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593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0EA5-79FA-44A8-BF38-24FB6BDDF5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17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BB6F0-7158-4664-B1ED-AE18F9A82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31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D1ED-4074-4ACD-8DDE-2ABB7201C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11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F10DF-4373-46BB-ADBA-9E3C51B3F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60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02 w 5740"/>
                <a:gd name="T1" fmla="*/ 1 h 4316"/>
                <a:gd name="T2" fmla="*/ 0 w 5740"/>
                <a:gd name="T3" fmla="*/ 1 h 4316"/>
                <a:gd name="T4" fmla="*/ 0 w 5740"/>
                <a:gd name="T5" fmla="*/ 0 h 4316"/>
                <a:gd name="T6" fmla="*/ 5902 w 5740"/>
                <a:gd name="T7" fmla="*/ 0 h 4316"/>
                <a:gd name="T8" fmla="*/ 5902 w 5740"/>
                <a:gd name="T9" fmla="*/ 1 h 4316"/>
                <a:gd name="T10" fmla="*/ 5902 w 5740"/>
                <a:gd name="T11" fmla="*/ 1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8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8 w 382"/>
                  <a:gd name="T19" fmla="*/ 96 h 96"/>
                  <a:gd name="T20" fmla="*/ 272 w 382"/>
                  <a:gd name="T21" fmla="*/ 90 h 96"/>
                  <a:gd name="T22" fmla="*/ 320 w 382"/>
                  <a:gd name="T23" fmla="*/ 84 h 96"/>
                  <a:gd name="T24" fmla="*/ 361 w 382"/>
                  <a:gd name="T25" fmla="*/ 66 h 96"/>
                  <a:gd name="T26" fmla="*/ 391 w 382"/>
                  <a:gd name="T27" fmla="*/ 42 h 96"/>
                  <a:gd name="T28" fmla="*/ 385 w 382"/>
                  <a:gd name="T29" fmla="*/ 42 h 96"/>
                  <a:gd name="T30" fmla="*/ 355 w 382"/>
                  <a:gd name="T31" fmla="*/ 66 h 96"/>
                  <a:gd name="T32" fmla="*/ 314 w 382"/>
                  <a:gd name="T33" fmla="*/ 78 h 96"/>
                  <a:gd name="T34" fmla="*/ 272 w 382"/>
                  <a:gd name="T35" fmla="*/ 90 h 96"/>
                  <a:gd name="T36" fmla="*/ 218 w 382"/>
                  <a:gd name="T37" fmla="*/ 96 h 96"/>
                  <a:gd name="T38" fmla="*/ 218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8 w 185"/>
                  <a:gd name="T5" fmla="*/ 36 h 210"/>
                  <a:gd name="T6" fmla="*/ 164 w 185"/>
                  <a:gd name="T7" fmla="*/ 72 h 210"/>
                  <a:gd name="T8" fmla="*/ 170 w 185"/>
                  <a:gd name="T9" fmla="*/ 90 h 210"/>
                  <a:gd name="T10" fmla="*/ 176 w 185"/>
                  <a:gd name="T11" fmla="*/ 114 h 210"/>
                  <a:gd name="T12" fmla="*/ 170 w 185"/>
                  <a:gd name="T13" fmla="*/ 138 h 210"/>
                  <a:gd name="T14" fmla="*/ 158 w 185"/>
                  <a:gd name="T15" fmla="*/ 162 h 210"/>
                  <a:gd name="T16" fmla="*/ 128 w 185"/>
                  <a:gd name="T17" fmla="*/ 180 h 210"/>
                  <a:gd name="T18" fmla="*/ 90 w 185"/>
                  <a:gd name="T19" fmla="*/ 198 h 210"/>
                  <a:gd name="T20" fmla="*/ 105 w 185"/>
                  <a:gd name="T21" fmla="*/ 210 h 210"/>
                  <a:gd name="T22" fmla="*/ 140 w 185"/>
                  <a:gd name="T23" fmla="*/ 192 h 210"/>
                  <a:gd name="T24" fmla="*/ 170 w 185"/>
                  <a:gd name="T25" fmla="*/ 168 h 210"/>
                  <a:gd name="T26" fmla="*/ 188 w 185"/>
                  <a:gd name="T27" fmla="*/ 144 h 210"/>
                  <a:gd name="T28" fmla="*/ 194 w 185"/>
                  <a:gd name="T29" fmla="*/ 114 h 210"/>
                  <a:gd name="T30" fmla="*/ 188 w 185"/>
                  <a:gd name="T31" fmla="*/ 90 h 210"/>
                  <a:gd name="T32" fmla="*/ 182 w 185"/>
                  <a:gd name="T33" fmla="*/ 66 h 210"/>
                  <a:gd name="T34" fmla="*/ 164 w 185"/>
                  <a:gd name="T35" fmla="*/ 48 h 210"/>
                  <a:gd name="T36" fmla="*/ 14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3200" b="1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3200" b="1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3200" b="1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3200" b="1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12450" name="Rectangle 6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92275"/>
            <a:ext cx="77724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12451" name="Rectangle 6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EC382-8CDC-4E0F-BBB3-586E6C0C65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3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050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00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6262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47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6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35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078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085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8384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1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6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92275"/>
            <a:ext cx="77724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A5A5E-B400-4F99-B05F-5E8E184AD15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0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600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0518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14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2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11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4387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15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81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45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7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3AF1305-AA87-410C-A034-26CB6D94D646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D9CB5CC-3881-4123-AA5A-4D8B84F2A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0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DD7AE5F-80C0-41AE-A13E-197C43134083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DF4F9E4-A1E8-4BDF-9A35-5C464DE22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1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671568A-CC13-4506-BAC2-8F555AFB4723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9757D9-E883-4DBC-81B8-31AE7227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02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AE70EC7-FF5B-4088-A525-C0D26C60BDDC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65A0FA5-21DE-4B8A-8BF1-E7F67097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0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F185BCF-B649-46BB-ADC8-0FCFABB7B715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A1EE04-EDA9-4E1A-B6B4-FE8D7BC13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01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2D63F8A-5751-46A5-A341-C19327C052FC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F20ACAB-EE5D-44B7-B14C-44620B84E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15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FBA320E-1047-4E32-8EDF-ECDB71086E8D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E52E33-656F-4438-88C4-A6B326078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21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234349D-F8B1-4E1C-8028-6A213EFD72E8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849AA85-4C56-47AF-AAD9-244D693EE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6ECCB3B-407C-4E6F-96A2-BE7642ACC405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D059065-CCBA-458A-BFC9-F543350C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76FE-3E9F-44B3-B701-E1CB67C2FA0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C8FE-0871-44B9-9DE3-511EB595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7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48 w 5184"/>
                <a:gd name="T3" fmla="*/ 3159 h 3159"/>
                <a:gd name="T4" fmla="*/ 524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4 w 556"/>
                <a:gd name="T5" fmla="*/ 3159 h 3159"/>
                <a:gd name="T6" fmla="*/ 56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7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961 w 251"/>
                  <a:gd name="T5" fmla="*/ 12 h 12"/>
                  <a:gd name="T6" fmla="*/ 96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5 w 251"/>
                  <a:gd name="T7" fmla="*/ 12 h 12"/>
                  <a:gd name="T8" fmla="*/ 255 w 251"/>
                  <a:gd name="T9" fmla="*/ 0 h 12"/>
                  <a:gd name="T10" fmla="*/ 25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71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FDEB8-13ED-4746-BDF7-0A6C37C3587F}" type="slidenum">
              <a:rPr lang="en-C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990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DACFF-BFF9-48C4-8D52-1558B6B125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40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752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779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5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5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5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5BB74-26E2-47B0-9CC2-7859DEF165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C4777-E00D-46AA-8C18-67E9DE1C6E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2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91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58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C927B3E-6812-43D3-BC22-86E3363B9F94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BA8CF4-2964-4286-90E0-4919271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dgRTmx9wAg?t=6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.jpeg"/><Relationship Id="rId5" Type="http://schemas.openxmlformats.org/officeDocument/2006/relationships/hyperlink" Target="http://www.google.ca/url?sa=i&amp;rct=j&amp;q=children+standing+in+a+circle&amp;source=images&amp;cd=&amp;cad=rja&amp;docid=1InlovJe7q8s2M&amp;tbnid=RVSEXEsJdHH_cM:&amp;ved=0CAUQjRw&amp;url=http://www.colourbox.com/image/group-of-people-standing-in-a-circle-3d-objects-isolated-image-2244264&amp;ei=iT4qUZfQCcSiiQKo0ICYBA&amp;bvm=bv.42768644,d.cGE&amp;psig=AFQjCNEdqzWgaIctrdeF0rM8yXBKHD3Z7Q&amp;ust=1361809375933352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ca/url?sa=i&amp;rct=j&amp;q=how+to+stop+using+hand+gestures&amp;source=images&amp;cd=&amp;cad=rja&amp;docid=NiIZJEp14CGEUM&amp;tbnid=rweWqEV8nJLhQM:&amp;ved=0CAUQjRw&amp;url=http://www.123rf.com/stock-photo/gesture.html&amp;ei=CkgqUbCqFqbliwKXoYD4Ag&amp;bvm=bv.42768644,d.cGE&amp;psig=AFQjCNGLSUZaJgA1UOkRRSqGzbgmpwMSHg&amp;ust=136181179646794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Box 1"/>
          <p:cNvSpPr txBox="1">
            <a:spLocks noChangeArrowheads="1"/>
          </p:cNvSpPr>
          <p:nvPr/>
        </p:nvSpPr>
        <p:spPr bwMode="auto">
          <a:xfrm>
            <a:off x="304800" y="493713"/>
            <a:ext cx="8763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3200" smtClean="0">
                <a:solidFill>
                  <a:srgbClr val="FFFFFF"/>
                </a:solidFill>
              </a:rPr>
              <a:t>You need to use visual props to develop social thinking concepts.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3200" smtClean="0">
                <a:solidFill>
                  <a:srgbClr val="FFFFFF"/>
                </a:solidFill>
              </a:rPr>
              <a:t>It’s not enough to use just words or worksheets.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3200" smtClean="0">
                <a:solidFill>
                  <a:srgbClr val="FFFFFF"/>
                </a:solidFill>
              </a:rPr>
              <a:t>It needs to be visual.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3200" smtClean="0">
                <a:solidFill>
                  <a:srgbClr val="FFFFFF"/>
                </a:solidFill>
              </a:rPr>
              <a:t>It needs to be fun.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3200" smtClean="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3200" smtClean="0">
                <a:solidFill>
                  <a:srgbClr val="FFFF00"/>
                </a:solidFill>
              </a:rPr>
              <a:t>To get their attention you may need to be a bit of a clown.</a:t>
            </a:r>
            <a:endParaRPr lang="en-CA" altLang="en-US" sz="32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32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00" smtClean="0">
              <a:solidFill>
                <a:srgbClr val="FFFFFF"/>
              </a:solidFill>
            </a:endParaRPr>
          </a:p>
        </p:txBody>
      </p:sp>
      <p:pic>
        <p:nvPicPr>
          <p:cNvPr id="141315" name="Picture 2" descr="Nose Clown Red Pla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4267200"/>
            <a:ext cx="156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1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</a:rPr>
              <a:t>Perspective Taking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I can adjust my behaviour based on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other’s thoughts and feelings.</a:t>
            </a:r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endParaRPr lang="en-CA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I know others have thoughts and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feelings different from mine.</a:t>
            </a:r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endParaRPr lang="en-CA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 know I have thoughts and feelings.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CA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Down Arrow 5"/>
          <p:cNvSpPr>
            <a:spLocks noChangeArrowheads="1"/>
          </p:cNvSpPr>
          <p:nvPr/>
        </p:nvSpPr>
        <p:spPr bwMode="auto">
          <a:xfrm rot="10800000">
            <a:off x="0" y="2060575"/>
            <a:ext cx="900113" cy="3744913"/>
          </a:xfrm>
          <a:prstGeom prst="downArrow">
            <a:avLst>
              <a:gd name="adj1" fmla="val 50000"/>
              <a:gd name="adj2" fmla="val 49598"/>
            </a:avLst>
          </a:prstGeom>
          <a:gradFill rotWithShape="1">
            <a:gsLst>
              <a:gs pos="0">
                <a:srgbClr val="D5D5E4"/>
              </a:gs>
              <a:gs pos="35001">
                <a:srgbClr val="E1E1EC"/>
              </a:gs>
              <a:gs pos="100000">
                <a:srgbClr val="F3F3F8"/>
              </a:gs>
            </a:gsLst>
            <a:lin ang="16200000" scaled="1"/>
          </a:gradFill>
          <a:ln w="9525" algn="ctr">
            <a:solidFill>
              <a:srgbClr val="A6A6B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20" y="2564904"/>
            <a:ext cx="553999" cy="232824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spc="310" dirty="0">
                <a:solidFill>
                  <a:srgbClr val="EAEAEA">
                    <a:lumMod val="10000"/>
                  </a:srgbClr>
                </a:solidFill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3986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to teach</a:t>
            </a:r>
            <a:b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Perspective Taking</a:t>
            </a:r>
          </a:p>
        </p:txBody>
      </p:sp>
      <p:pic>
        <p:nvPicPr>
          <p:cNvPr id="231427" name="Picture 3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860800"/>
            <a:ext cx="3671888" cy="275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6" name="Picture 4" descr="imagesCA0XQRK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60575"/>
            <a:ext cx="3906838" cy="232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835150" y="551656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2843213" y="5516563"/>
            <a:ext cx="2449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mtClean="0">
                <a:solidFill>
                  <a:srgbClr val="FFFFFF"/>
                </a:solidFill>
              </a:rPr>
              <a:t> Guess Who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148263" y="2276475"/>
            <a:ext cx="2519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mtClean="0">
                <a:solidFill>
                  <a:srgbClr val="FFFFFF"/>
                </a:solidFill>
              </a:rPr>
              <a:t>Hedbanz</a:t>
            </a:r>
          </a:p>
        </p:txBody>
      </p:sp>
    </p:spTree>
    <p:extLst>
      <p:ext uri="{BB962C8B-B14F-4D97-AF65-F5344CB8AC3E}">
        <p14:creationId xmlns:p14="http://schemas.microsoft.com/office/powerpoint/2010/main" val="29894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614613" y="3246438"/>
            <a:ext cx="391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CA" altLang="en-US" sz="1800" smtClean="0">
                <a:solidFill>
                  <a:srgbClr val="FFFFFF"/>
                </a:solidFill>
                <a:hlinkClick r:id="rId3"/>
              </a:rPr>
              <a:t>http://youtu.be/8dgRTmx9wAg?t=6s</a:t>
            </a:r>
            <a:endParaRPr lang="en-CA" altLang="en-US" sz="1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</a:rPr>
              <a:t>Expected and Unexpected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12875"/>
            <a:ext cx="75438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There are expected and unexpected behaviours within groups.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People notice how others are behaving and recognize if they are following the hidden or unwritten social rules.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People remember how you made them feel rather than what you said.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with any Social Thinking concepts these rules are dynamic and constantly changing.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177088" cy="1179513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to teach</a:t>
            </a:r>
            <a:r>
              <a:rPr lang="en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CA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Expected/Unexpected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t="8630" r="26758" b="46597"/>
          <a:stretch>
            <a:fillRect/>
          </a:stretch>
        </p:blipFill>
        <p:spPr bwMode="auto">
          <a:xfrm>
            <a:off x="1258888" y="1989138"/>
            <a:ext cx="6767512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304800" y="889000"/>
            <a:ext cx="86868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FFFF"/>
                </a:solidFill>
              </a:rPr>
              <a:t>Students need to know their behaviour affects others and that others will have thoughts about their behaviour</a:t>
            </a:r>
            <a:r>
              <a:rPr lang="en-US" altLang="en-US" sz="3000">
                <a:solidFill>
                  <a:srgbClr val="FFFF00"/>
                </a:solidFill>
              </a:rPr>
              <a:t>…good thoughts or uncomfortable thoughts.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</a:rPr>
              <a:t>Students need more than                                                the </a:t>
            </a:r>
            <a:r>
              <a:rPr lang="en-US" altLang="en-US" sz="3200">
                <a:solidFill>
                  <a:srgbClr val="FFFF00"/>
                </a:solidFill>
              </a:rPr>
              <a:t>‘what’ </a:t>
            </a:r>
            <a:r>
              <a:rPr lang="en-US" altLang="en-US" sz="3200">
                <a:solidFill>
                  <a:srgbClr val="FFFFFF"/>
                </a:solidFill>
              </a:rPr>
              <a:t>of positive behaviour.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100">
                <a:solidFill>
                  <a:srgbClr val="FFFFFF"/>
                </a:solidFill>
              </a:rPr>
              <a:t>They need the </a:t>
            </a:r>
            <a:r>
              <a:rPr lang="en-US" altLang="en-US" sz="3100">
                <a:solidFill>
                  <a:srgbClr val="FFFF00"/>
                </a:solidFill>
              </a:rPr>
              <a:t>‘why, when, where and with who.’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1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100">
                <a:solidFill>
                  <a:srgbClr val="FFFF00"/>
                </a:solidFill>
              </a:rPr>
              <a:t>Behavioural expectations change with context.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18954" r="16284" b="19285"/>
          <a:stretch/>
        </p:blipFill>
        <p:spPr bwMode="auto">
          <a:xfrm>
            <a:off x="395536" y="476672"/>
            <a:ext cx="8736210" cy="588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7" b="3593"/>
          <a:stretch>
            <a:fillRect/>
          </a:stretch>
        </p:blipFill>
        <p:spPr bwMode="auto">
          <a:xfrm>
            <a:off x="2590800" y="800100"/>
            <a:ext cx="16002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What happened   </a:t>
            </a:r>
            <a:r>
              <a:rPr lang="en-US" altLang="en-US" sz="2000" smtClean="0">
                <a:solidFill>
                  <a:srgbClr val="000000"/>
                </a:solidFill>
                <a:cs typeface="Arial" charset="0"/>
              </a:rPr>
              <a:t>The problem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429000" y="3048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How I handled the problem </a:t>
            </a:r>
            <a:r>
              <a:rPr lang="en-US" altLang="en-US" sz="2000" smtClean="0">
                <a:solidFill>
                  <a:srgbClr val="000000"/>
                </a:solidFill>
                <a:cs typeface="Arial" charset="0"/>
              </a:rPr>
              <a:t>My reaction</a:t>
            </a: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2209800" y="1257300"/>
            <a:ext cx="152400" cy="152400"/>
          </a:xfrm>
          <a:prstGeom prst="ellipse">
            <a:avLst/>
          </a:prstGeom>
          <a:solidFill>
            <a:srgbClr val="EA041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54" name="Oval 6"/>
          <p:cNvSpPr>
            <a:spLocks noChangeArrowheads="1"/>
          </p:cNvSpPr>
          <p:nvPr/>
        </p:nvSpPr>
        <p:spPr bwMode="auto">
          <a:xfrm>
            <a:off x="3810000" y="1257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2209800" y="44196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56" name="Oval 8"/>
          <p:cNvSpPr>
            <a:spLocks noChangeArrowheads="1"/>
          </p:cNvSpPr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57" name="Oval 9"/>
          <p:cNvSpPr>
            <a:spLocks noChangeArrowheads="1"/>
          </p:cNvSpPr>
          <p:nvPr/>
        </p:nvSpPr>
        <p:spPr bwMode="auto">
          <a:xfrm>
            <a:off x="2209800" y="2895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58" name="Oval 10"/>
          <p:cNvSpPr>
            <a:spLocks noChangeArrowheads="1"/>
          </p:cNvSpPr>
          <p:nvPr/>
        </p:nvSpPr>
        <p:spPr bwMode="auto">
          <a:xfrm>
            <a:off x="2209800" y="20574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>
            <a:off x="3810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38100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61" name="Oval 13"/>
          <p:cNvSpPr>
            <a:spLocks noChangeArrowheads="1"/>
          </p:cNvSpPr>
          <p:nvPr/>
        </p:nvSpPr>
        <p:spPr bwMode="auto">
          <a:xfrm>
            <a:off x="381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62" name="Oval 14"/>
          <p:cNvSpPr>
            <a:spLocks noChangeArrowheads="1"/>
          </p:cNvSpPr>
          <p:nvPr/>
        </p:nvSpPr>
        <p:spPr bwMode="auto">
          <a:xfrm>
            <a:off x="3810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6324600" y="2286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Others think my reaction was:</a:t>
            </a:r>
            <a:r>
              <a:rPr lang="en-US" altLang="en-US" sz="2000" smtClean="0">
                <a:solidFill>
                  <a:srgbClr val="000000"/>
                </a:solidFill>
                <a:cs typeface="Arial" charset="0"/>
              </a:rPr>
              <a:t> Expected/Unexpected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76200" y="1165225"/>
            <a:ext cx="2133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Your pet is hit by a car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0" y="2833688"/>
            <a:ext cx="22098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Favourite activity cancelled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228600" y="4357688"/>
            <a:ext cx="19812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Misplace a shoe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3962400" y="1181100"/>
            <a:ext cx="21336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Screaming/crying/sobbing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8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Very sad</a:t>
            </a: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3962400" y="2743200"/>
            <a:ext cx="2209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Upset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8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Darn it!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3962400" y="3962400"/>
            <a:ext cx="22098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Oh well, it’ll be okay</a:t>
            </a:r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6553200" y="18288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6553200" y="44958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72" name="Oval 24"/>
          <p:cNvSpPr>
            <a:spLocks noChangeArrowheads="1"/>
          </p:cNvSpPr>
          <p:nvPr/>
        </p:nvSpPr>
        <p:spPr bwMode="auto">
          <a:xfrm>
            <a:off x="38100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73" name="Oval 25"/>
          <p:cNvSpPr>
            <a:spLocks noChangeArrowheads="1"/>
          </p:cNvSpPr>
          <p:nvPr/>
        </p:nvSpPr>
        <p:spPr bwMode="auto">
          <a:xfrm>
            <a:off x="2209800" y="5181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74" name="Text Box 26"/>
          <p:cNvSpPr txBox="1">
            <a:spLocks noChangeArrowheads="1"/>
          </p:cNvSpPr>
          <p:nvPr/>
        </p:nvSpPr>
        <p:spPr bwMode="auto">
          <a:xfrm>
            <a:off x="0" y="1981200"/>
            <a:ext cx="2209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Best friend moves away </a:t>
            </a:r>
          </a:p>
        </p:txBody>
      </p:sp>
      <p:sp>
        <p:nvSpPr>
          <p:cNvPr id="155675" name="Text Box 27"/>
          <p:cNvSpPr txBox="1">
            <a:spLocks noChangeArrowheads="1"/>
          </p:cNvSpPr>
          <p:nvPr/>
        </p:nvSpPr>
        <p:spPr bwMode="auto">
          <a:xfrm>
            <a:off x="0" y="3276600"/>
            <a:ext cx="22098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Forget lunch at home</a:t>
            </a:r>
          </a:p>
        </p:txBody>
      </p:sp>
      <p:sp>
        <p:nvSpPr>
          <p:cNvPr id="155676" name="Text Box 28"/>
          <p:cNvSpPr txBox="1">
            <a:spLocks noChangeArrowheads="1"/>
          </p:cNvSpPr>
          <p:nvPr/>
        </p:nvSpPr>
        <p:spPr bwMode="auto">
          <a:xfrm>
            <a:off x="228600" y="5119688"/>
            <a:ext cx="19812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No problem</a:t>
            </a:r>
          </a:p>
        </p:txBody>
      </p:sp>
      <p:sp>
        <p:nvSpPr>
          <p:cNvPr id="155677" name="Text Box 29"/>
          <p:cNvSpPr txBox="1">
            <a:spLocks noChangeArrowheads="1"/>
          </p:cNvSpPr>
          <p:nvPr/>
        </p:nvSpPr>
        <p:spPr bwMode="auto">
          <a:xfrm>
            <a:off x="3962400" y="5105400"/>
            <a:ext cx="1981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No reaction</a:t>
            </a:r>
          </a:p>
        </p:txBody>
      </p:sp>
      <p:sp>
        <p:nvSpPr>
          <p:cNvPr id="155678" name="Text Box 30"/>
          <p:cNvSpPr txBox="1">
            <a:spLocks noChangeArrowheads="1"/>
          </p:cNvSpPr>
          <p:nvPr/>
        </p:nvSpPr>
        <p:spPr bwMode="auto">
          <a:xfrm>
            <a:off x="6858000" y="18288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  <a:cs typeface="Arial" charset="0"/>
              </a:rPr>
              <a:t>Expected Reaction</a:t>
            </a:r>
          </a:p>
        </p:txBody>
      </p:sp>
      <p:sp>
        <p:nvSpPr>
          <p:cNvPr id="155679" name="Text Box 31"/>
          <p:cNvSpPr txBox="1">
            <a:spLocks noChangeArrowheads="1"/>
          </p:cNvSpPr>
          <p:nvPr/>
        </p:nvSpPr>
        <p:spPr bwMode="auto">
          <a:xfrm>
            <a:off x="6858000" y="2209800"/>
            <a:ext cx="21336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u="sng" smtClean="0">
                <a:solidFill>
                  <a:srgbClr val="000000"/>
                </a:solidFill>
                <a:latin typeface="Kids" pitchFamily="66" charset="0"/>
                <a:cs typeface="Arial" charset="0"/>
              </a:rPr>
              <a:t>It’s a small problem so people expect a small reaction.</a:t>
            </a:r>
            <a:endParaRPr lang="en-US" altLang="en-US" sz="1400" u="sng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5680" name="Text Box 32"/>
          <p:cNvSpPr txBox="1">
            <a:spLocks noChangeArrowheads="1"/>
          </p:cNvSpPr>
          <p:nvPr/>
        </p:nvSpPr>
        <p:spPr bwMode="auto">
          <a:xfrm>
            <a:off x="6858000" y="4819650"/>
            <a:ext cx="2133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Why do you think that?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___________________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___________________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___________________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___________________</a:t>
            </a:r>
          </a:p>
        </p:txBody>
      </p:sp>
      <p:sp>
        <p:nvSpPr>
          <p:cNvPr id="155681" name="Text Box 33"/>
          <p:cNvSpPr txBox="1">
            <a:spLocks noChangeArrowheads="1"/>
          </p:cNvSpPr>
          <p:nvPr/>
        </p:nvSpPr>
        <p:spPr bwMode="auto">
          <a:xfrm>
            <a:off x="6858000" y="44196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  <a:cs typeface="Arial" charset="0"/>
              </a:rPr>
              <a:t>Unexpected Reaction</a:t>
            </a:r>
          </a:p>
        </p:txBody>
      </p:sp>
      <p:sp>
        <p:nvSpPr>
          <p:cNvPr id="155682" name="Line 34"/>
          <p:cNvSpPr>
            <a:spLocks noChangeShapeType="1"/>
          </p:cNvSpPr>
          <p:nvPr/>
        </p:nvSpPr>
        <p:spPr bwMode="auto">
          <a:xfrm flipV="1">
            <a:off x="2438400" y="3733800"/>
            <a:ext cx="1371600" cy="685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155683" name="Line 35"/>
          <p:cNvSpPr>
            <a:spLocks noChangeShapeType="1"/>
          </p:cNvSpPr>
          <p:nvPr/>
        </p:nvSpPr>
        <p:spPr bwMode="auto">
          <a:xfrm flipV="1">
            <a:off x="2286000" y="4495800"/>
            <a:ext cx="1524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FFFFFF"/>
              </a:solidFill>
            </a:endParaRPr>
          </a:p>
        </p:txBody>
      </p:sp>
      <p:pic>
        <p:nvPicPr>
          <p:cNvPr id="155684" name="Picture 36" descr="MCj043466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304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85" name="Text Box 37"/>
          <p:cNvSpPr txBox="1">
            <a:spLocks noChangeArrowheads="1"/>
          </p:cNvSpPr>
          <p:nvPr/>
        </p:nvSpPr>
        <p:spPr bwMode="auto">
          <a:xfrm>
            <a:off x="2895600" y="995363"/>
            <a:ext cx="533400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5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4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3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989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7" b="3593"/>
          <a:stretch>
            <a:fillRect/>
          </a:stretch>
        </p:blipFill>
        <p:spPr bwMode="auto">
          <a:xfrm>
            <a:off x="2438400" y="876300"/>
            <a:ext cx="16764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53340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5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4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3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400" smtClean="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What happened   </a:t>
            </a:r>
            <a:r>
              <a:rPr lang="en-US" altLang="en-US" sz="2000" smtClean="0">
                <a:solidFill>
                  <a:srgbClr val="000000"/>
                </a:solidFill>
                <a:cs typeface="Arial" charset="0"/>
              </a:rPr>
              <a:t>The problem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429000" y="3810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How I handled the problem </a:t>
            </a:r>
            <a:r>
              <a:rPr lang="en-US" altLang="en-US" sz="2000" smtClean="0">
                <a:solidFill>
                  <a:srgbClr val="000000"/>
                </a:solidFill>
                <a:cs typeface="Arial" charset="0"/>
              </a:rPr>
              <a:t>My reaction</a:t>
            </a:r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2209800" y="1333500"/>
            <a:ext cx="152400" cy="152400"/>
          </a:xfrm>
          <a:prstGeom prst="ellipse">
            <a:avLst/>
          </a:prstGeom>
          <a:solidFill>
            <a:srgbClr val="EA041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79" name="Oval 7"/>
          <p:cNvSpPr>
            <a:spLocks noChangeArrowheads="1"/>
          </p:cNvSpPr>
          <p:nvPr/>
        </p:nvSpPr>
        <p:spPr bwMode="auto">
          <a:xfrm>
            <a:off x="3810000" y="1333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0" name="Oval 8"/>
          <p:cNvSpPr>
            <a:spLocks noChangeArrowheads="1"/>
          </p:cNvSpPr>
          <p:nvPr/>
        </p:nvSpPr>
        <p:spPr bwMode="auto">
          <a:xfrm>
            <a:off x="2209800" y="4495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1" name="Oval 9"/>
          <p:cNvSpPr>
            <a:spLocks noChangeArrowheads="1"/>
          </p:cNvSpPr>
          <p:nvPr/>
        </p:nvSpPr>
        <p:spPr bwMode="auto">
          <a:xfrm>
            <a:off x="2209800" y="3733800"/>
            <a:ext cx="152400" cy="152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2209800" y="2971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3" name="Oval 11"/>
          <p:cNvSpPr>
            <a:spLocks noChangeArrowheads="1"/>
          </p:cNvSpPr>
          <p:nvPr/>
        </p:nvSpPr>
        <p:spPr bwMode="auto">
          <a:xfrm>
            <a:off x="2209800" y="2133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3810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5" name="Oval 13"/>
          <p:cNvSpPr>
            <a:spLocks noChangeArrowheads="1"/>
          </p:cNvSpPr>
          <p:nvPr/>
        </p:nvSpPr>
        <p:spPr bwMode="auto">
          <a:xfrm>
            <a:off x="3810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6" name="Oval 14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7" name="Oval 15"/>
          <p:cNvSpPr>
            <a:spLocks noChangeArrowheads="1"/>
          </p:cNvSpPr>
          <p:nvPr/>
        </p:nvSpPr>
        <p:spPr bwMode="auto">
          <a:xfrm>
            <a:off x="3810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6324600" y="3048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Others think my reaction was:</a:t>
            </a:r>
            <a:r>
              <a:rPr lang="en-US" altLang="en-US" sz="2000" smtClean="0">
                <a:solidFill>
                  <a:srgbClr val="000000"/>
                </a:solidFill>
                <a:cs typeface="Arial" charset="0"/>
              </a:rPr>
              <a:t> Expected/Unexpected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76200" y="1241425"/>
            <a:ext cx="2133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Your pet is hit by a car</a:t>
            </a:r>
          </a:p>
        </p:txBody>
      </p:sp>
      <p:sp>
        <p:nvSpPr>
          <p:cNvPr id="156690" name="Text Box 18"/>
          <p:cNvSpPr txBox="1">
            <a:spLocks noChangeArrowheads="1"/>
          </p:cNvSpPr>
          <p:nvPr/>
        </p:nvSpPr>
        <p:spPr bwMode="auto">
          <a:xfrm>
            <a:off x="0" y="2909888"/>
            <a:ext cx="22098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Favourite activity cancelled</a:t>
            </a: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228600" y="4433888"/>
            <a:ext cx="19812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Misplace a shoe</a:t>
            </a:r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3962400" y="1257300"/>
            <a:ext cx="21336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Screaming/crying/sobbing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8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Very sad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3962400" y="2819400"/>
            <a:ext cx="2209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Upset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8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Darn it!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3962400" y="4038600"/>
            <a:ext cx="22098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Oh well, it’ll be okay</a:t>
            </a:r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6553200" y="19050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6553200" y="45720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97" name="Oval 25"/>
          <p:cNvSpPr>
            <a:spLocks noChangeArrowheads="1"/>
          </p:cNvSpPr>
          <p:nvPr/>
        </p:nvSpPr>
        <p:spPr bwMode="auto">
          <a:xfrm>
            <a:off x="38100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98" name="Oval 26"/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0" y="2057400"/>
            <a:ext cx="2209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Best friend moves away </a:t>
            </a:r>
          </a:p>
        </p:txBody>
      </p:sp>
      <p:sp>
        <p:nvSpPr>
          <p:cNvPr id="156700" name="Text Box 28"/>
          <p:cNvSpPr txBox="1">
            <a:spLocks noChangeArrowheads="1"/>
          </p:cNvSpPr>
          <p:nvPr/>
        </p:nvSpPr>
        <p:spPr bwMode="auto">
          <a:xfrm>
            <a:off x="0" y="3352800"/>
            <a:ext cx="22098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00" smtClean="0">
              <a:solidFill>
                <a:srgbClr val="000000"/>
              </a:solidFill>
              <a:cs typeface="Arial" charset="0"/>
            </a:endParaRP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Forget lunch at home</a:t>
            </a:r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228600" y="5195888"/>
            <a:ext cx="19812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No problem</a:t>
            </a:r>
          </a:p>
        </p:txBody>
      </p:sp>
      <p:sp>
        <p:nvSpPr>
          <p:cNvPr id="156702" name="Text Box 30"/>
          <p:cNvSpPr txBox="1">
            <a:spLocks noChangeArrowheads="1"/>
          </p:cNvSpPr>
          <p:nvPr/>
        </p:nvSpPr>
        <p:spPr bwMode="auto">
          <a:xfrm>
            <a:off x="3962400" y="5181600"/>
            <a:ext cx="1981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smtClean="0">
                <a:solidFill>
                  <a:srgbClr val="000000"/>
                </a:solidFill>
                <a:cs typeface="Arial" charset="0"/>
              </a:rPr>
              <a:t>No reaction</a:t>
            </a:r>
          </a:p>
        </p:txBody>
      </p:sp>
      <p:sp>
        <p:nvSpPr>
          <p:cNvPr id="156703" name="Text Box 31"/>
          <p:cNvSpPr txBox="1">
            <a:spLocks noChangeArrowheads="1"/>
          </p:cNvSpPr>
          <p:nvPr/>
        </p:nvSpPr>
        <p:spPr bwMode="auto">
          <a:xfrm>
            <a:off x="6858000" y="19050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  <a:cs typeface="Arial" charset="0"/>
              </a:rPr>
              <a:t>Expected Reaction</a:t>
            </a:r>
          </a:p>
        </p:txBody>
      </p:sp>
      <p:sp>
        <p:nvSpPr>
          <p:cNvPr id="156704" name="Text Box 32"/>
          <p:cNvSpPr txBox="1">
            <a:spLocks noChangeArrowheads="1"/>
          </p:cNvSpPr>
          <p:nvPr/>
        </p:nvSpPr>
        <p:spPr bwMode="auto">
          <a:xfrm>
            <a:off x="6858000" y="2286000"/>
            <a:ext cx="2133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Why do you think that?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___________________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___________________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___________________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___________________</a:t>
            </a:r>
          </a:p>
        </p:txBody>
      </p:sp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6858000" y="4895850"/>
            <a:ext cx="2133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  <a:cs typeface="Arial" charset="0"/>
              </a:rPr>
              <a:t>Why do you think that?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u="sng" smtClean="0">
                <a:solidFill>
                  <a:srgbClr val="000000"/>
                </a:solidFill>
                <a:latin typeface="Kids" pitchFamily="66" charset="0"/>
                <a:cs typeface="Arial" charset="0"/>
              </a:rPr>
              <a:t>It’s a small problem so when people see a big reaction they think it’s odd or weird</a:t>
            </a:r>
            <a:endParaRPr lang="en-US" altLang="en-US" sz="1400" u="sng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>
            <a:off x="6858000" y="4495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0000"/>
                </a:solidFill>
                <a:cs typeface="Arial" charset="0"/>
              </a:rPr>
              <a:t>Unexpected Reaction</a:t>
            </a:r>
          </a:p>
        </p:txBody>
      </p:sp>
      <p:sp>
        <p:nvSpPr>
          <p:cNvPr id="156707" name="Line 35"/>
          <p:cNvSpPr>
            <a:spLocks noChangeShapeType="1"/>
          </p:cNvSpPr>
          <p:nvPr/>
        </p:nvSpPr>
        <p:spPr bwMode="auto">
          <a:xfrm flipV="1">
            <a:off x="2362200" y="1447800"/>
            <a:ext cx="1447800" cy="3124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FFFFFF"/>
              </a:solidFill>
            </a:endParaRPr>
          </a:p>
        </p:txBody>
      </p:sp>
      <p:pic>
        <p:nvPicPr>
          <p:cNvPr id="156708" name="Picture 36" descr="MCj043466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87875"/>
            <a:ext cx="304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</a:rPr>
              <a:t>Body in the Group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Our physical presence lets others know we are a part of the group.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only do we need to be close to those we wish to interact with, we need to have our bodies facing towards that person as well.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Successful social interactions depend on our bodies as much as our words.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Establishing our physical presence is a crucial precursor to an interaction.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8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92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2001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3200" smtClean="0">
                <a:solidFill>
                  <a:srgbClr val="FFFFFF"/>
                </a:solidFill>
              </a:rPr>
              <a:t>Joint attention/Intention of others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CA" altLang="en-US" sz="2800" smtClean="0">
                <a:solidFill>
                  <a:srgbClr val="FFFFFF"/>
                </a:solidFill>
              </a:rPr>
              <a:t>toss a ball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		- eye contact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		- learn peers names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	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00" smtClean="0">
              <a:solidFill>
                <a:srgbClr val="FFFFFF"/>
              </a:solidFill>
            </a:endParaRP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2" r="14067" b="14532"/>
          <a:stretch>
            <a:fillRect/>
          </a:stretch>
        </p:blipFill>
        <p:spPr bwMode="auto">
          <a:xfrm>
            <a:off x="4648200" y="4724400"/>
            <a:ext cx="3663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0239" r="7623" b="19417"/>
          <a:stretch>
            <a:fillRect/>
          </a:stretch>
        </p:blipFill>
        <p:spPr bwMode="auto">
          <a:xfrm>
            <a:off x="990600" y="4724400"/>
            <a:ext cx="33369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 descr="http://www.colourbox.com/preview/2244264-870601-group-of-people-standing-in-a-circle-3d-objects-isolated-on-the-white-backgroun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6982" r="9737" b="-6982"/>
          <a:stretch>
            <a:fillRect/>
          </a:stretch>
        </p:blipFill>
        <p:spPr bwMode="auto">
          <a:xfrm>
            <a:off x="2819400" y="2819400"/>
            <a:ext cx="32813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2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to teach</a:t>
            </a:r>
            <a:br>
              <a:rPr lang="en-CA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</a:rPr>
              <a:t>Body in the Group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Teacher does not listen with whole body and have students identify the behaviour and show how to correct.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CA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Watch videos or look at pictures to identify who is and isn’t whole body listening.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CA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Using Our Body and Mind Worksheet </a:t>
            </a:r>
            <a:r>
              <a:rPr lang="en-CA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(p. 62 Think Social, Winner, 2008)</a:t>
            </a:r>
          </a:p>
          <a:p>
            <a:pPr lvl="1"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Students take turns taking a piece of paper and act out the behaviour indicated on the paper.</a:t>
            </a:r>
          </a:p>
          <a:p>
            <a:pPr lvl="1" eaLnBrk="1" hangingPunct="1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Other students have to guess the behaviour.</a:t>
            </a:r>
          </a:p>
        </p:txBody>
      </p:sp>
    </p:spTree>
    <p:extLst>
      <p:ext uri="{BB962C8B-B14F-4D97-AF65-F5344CB8AC3E}">
        <p14:creationId xmlns:p14="http://schemas.microsoft.com/office/powerpoint/2010/main" val="22386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to teach</a:t>
            </a: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Body in the Group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5891" name="Picture 3" descr="IMG_02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357563"/>
            <a:ext cx="3695700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2" name="Picture 4" descr="IMG_02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357563"/>
            <a:ext cx="3695700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403350" y="2133600"/>
            <a:ext cx="583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mtClean="0">
                <a:solidFill>
                  <a:srgbClr val="FFFFFF"/>
                </a:solidFill>
              </a:rPr>
              <a:t>Playdough People</a:t>
            </a:r>
          </a:p>
        </p:txBody>
      </p:sp>
    </p:spTree>
    <p:extLst>
      <p:ext uri="{BB962C8B-B14F-4D97-AF65-F5344CB8AC3E}">
        <p14:creationId xmlns:p14="http://schemas.microsoft.com/office/powerpoint/2010/main" val="19840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</a:rPr>
              <a:t>Thinking With Our Eyes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is more than eye contact.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1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get a lot of information about people when looking at them.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Joint Attention</a:t>
            </a: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the ability to follow someone’s eyes to see what they are looking at and determine what the person is thinking about.  This typically develops at 9 – 12 months of age.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helps to read others plans and anticipate what others are going to do.</a:t>
            </a:r>
            <a:endParaRPr lang="en-CA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6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to teach</a:t>
            </a:r>
            <a:br>
              <a:rPr lang="en-CA" sz="3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</a:rPr>
              <a:t>Thinking With Our Eyes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Eyes Are Like Arrows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Teach that the eyes are like arrows.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They point at what people are looking at.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1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Draw pictures of the eye and discuss how it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works.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1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Teacher looks at something in the room 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student guesses what they are looking at.</a:t>
            </a:r>
          </a:p>
        </p:txBody>
      </p:sp>
    </p:spTree>
    <p:extLst>
      <p:ext uri="{BB962C8B-B14F-4D97-AF65-F5344CB8AC3E}">
        <p14:creationId xmlns:p14="http://schemas.microsoft.com/office/powerpoint/2010/main" val="10551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to teach</a:t>
            </a:r>
            <a:br>
              <a:rPr lang="en-CA" sz="3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</a:rPr>
              <a:t>Thinking With Our Eyes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“Who wants the ball game” – make eye contact to the person who you are going to throw to.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5. Watch a video and stop when someone is looking at something specific. Ask what they are looking at and predict what are they going to do?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9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6. Make a tower – One person moves a block, then with their eyes they “tell” who is next and which block they should use.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8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ChangeArrowheads="1"/>
          </p:cNvSpPr>
          <p:nvPr/>
        </p:nvSpPr>
        <p:spPr bwMode="auto">
          <a:xfrm>
            <a:off x="911882" y="1797843"/>
            <a:ext cx="754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  <a:latin typeface="Tahoma" pitchFamily="34" charset="0"/>
              </a:rPr>
              <a:t>Instructional strategies to use when teaching social thinking at the secondary level</a:t>
            </a:r>
          </a:p>
        </p:txBody>
      </p:sp>
    </p:spTree>
    <p:extLst>
      <p:ext uri="{BB962C8B-B14F-4D97-AF65-F5344CB8AC3E}">
        <p14:creationId xmlns:p14="http://schemas.microsoft.com/office/powerpoint/2010/main" val="30774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Memory Files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We store information about other people in files in our brains.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The next time you see the person, you open that file about them and add to it.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10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2133600" cy="731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AutoShape 5"/>
          <p:cNvSpPr>
            <a:spLocks/>
          </p:cNvSpPr>
          <p:nvPr/>
        </p:nvSpPr>
        <p:spPr bwMode="auto">
          <a:xfrm>
            <a:off x="6553200" y="2743200"/>
            <a:ext cx="2286000" cy="1066800"/>
          </a:xfrm>
          <a:prstGeom prst="borderCallout1">
            <a:avLst>
              <a:gd name="adj1" fmla="val -7144"/>
              <a:gd name="adj2" fmla="val 95000"/>
              <a:gd name="adj3" fmla="val -7144"/>
              <a:gd name="adj4" fmla="val -270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228600" y="2733675"/>
            <a:ext cx="2438400" cy="1066800"/>
          </a:xfrm>
          <a:prstGeom prst="borderCallout1">
            <a:avLst>
              <a:gd name="adj1" fmla="val -7144"/>
              <a:gd name="adj2" fmla="val 4690"/>
              <a:gd name="adj3" fmla="val -7144"/>
              <a:gd name="adj4" fmla="val 1246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352800" y="2667000"/>
            <a:ext cx="2590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895600" y="1219200"/>
            <a:ext cx="3429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2057400" y="1981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6553200" y="1981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45720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8288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716280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6200" y="4495800"/>
            <a:ext cx="1371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524000" y="449580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276600" y="449580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648200" y="449580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6400800" y="449580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7772400" y="449580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48768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7772400" y="3886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H="1">
            <a:off x="411480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99060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4114800" y="11572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Name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81000" y="27432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What we know about…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429000" y="26670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What we know about…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6553200" y="27432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What we know about…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57200" y="4191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What more do we know…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505200" y="4191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What more do we know…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6477000" y="4191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What more do we know…</a:t>
            </a:r>
          </a:p>
        </p:txBody>
      </p:sp>
    </p:spTree>
    <p:extLst>
      <p:ext uri="{BB962C8B-B14F-4D97-AF65-F5344CB8AC3E}">
        <p14:creationId xmlns:p14="http://schemas.microsoft.com/office/powerpoint/2010/main" val="27318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" y="381000"/>
            <a:ext cx="883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123892" y="1719270"/>
            <a:ext cx="481392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FFFFFF"/>
                </a:solidFill>
              </a:rPr>
              <a:t>On the bus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4400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FFFFFF"/>
                </a:solidFill>
              </a:rPr>
              <a:t>Off the bus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7" t="22589" r="26908" b="15512"/>
          <a:stretch/>
        </p:blipFill>
        <p:spPr bwMode="auto">
          <a:xfrm>
            <a:off x="467544" y="1124744"/>
            <a:ext cx="3469343" cy="412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4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76300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FFFFFF"/>
                </a:solidFill>
              </a:rPr>
              <a:t>Levels of friends:</a:t>
            </a:r>
            <a:r>
              <a:rPr lang="en-US" altLang="en-US" sz="3200">
                <a:solidFill>
                  <a:srgbClr val="FFFFFF"/>
                </a:solidFill>
              </a:rPr>
              <a:t>      (Michelle Garcia Winner)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Greetings</a:t>
            </a:r>
            <a:r>
              <a:rPr lang="en-US" altLang="en-US" sz="3200">
                <a:solidFill>
                  <a:srgbClr val="FFFFFF"/>
                </a:solidFill>
              </a:rPr>
              <a:t> – short and friendly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Acquaintance</a:t>
            </a:r>
            <a:r>
              <a:rPr lang="en-US" altLang="en-US" sz="3200">
                <a:solidFill>
                  <a:srgbClr val="FFFFFF"/>
                </a:solidFill>
              </a:rPr>
              <a:t> – someone you meet in a 				  certain situation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Evolving Friendship</a:t>
            </a:r>
            <a:r>
              <a:rPr lang="en-US" altLang="en-US" sz="3200">
                <a:solidFill>
                  <a:srgbClr val="FFFFFF"/>
                </a:solidFill>
              </a:rPr>
              <a:t> – arrange to be with 					them in a different situation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On Again/Off Again Friend</a:t>
            </a:r>
            <a:r>
              <a:rPr lang="en-US" altLang="en-US" sz="3200">
                <a:solidFill>
                  <a:srgbClr val="FFFFFF"/>
                </a:solidFill>
              </a:rPr>
              <a:t> – seasonal friends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Bonded Friendship</a:t>
            </a:r>
            <a:r>
              <a:rPr lang="en-US" altLang="en-US" sz="3200">
                <a:solidFill>
                  <a:srgbClr val="FFFFFF"/>
                </a:solidFill>
              </a:rPr>
              <a:t> – meet up at school and 					 hang out on weekends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Close Friend</a:t>
            </a:r>
            <a:r>
              <a:rPr lang="en-US" altLang="en-US" sz="3200">
                <a:solidFill>
                  <a:srgbClr val="FFFFFF"/>
                </a:solidFill>
              </a:rPr>
              <a:t> – have deeper discussions</a:t>
            </a:r>
          </a:p>
        </p:txBody>
      </p:sp>
    </p:spTree>
    <p:extLst>
      <p:ext uri="{BB962C8B-B14F-4D97-AF65-F5344CB8AC3E}">
        <p14:creationId xmlns:p14="http://schemas.microsoft.com/office/powerpoint/2010/main" val="26141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Some Social Thinking Vocabulary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Perspective Taking</a:t>
            </a:r>
          </a:p>
          <a:p>
            <a:pPr eaLnBrk="1" hangingPunct="1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Expected and Unexpected Behaviour</a:t>
            </a:r>
          </a:p>
          <a:p>
            <a:pPr eaLnBrk="1" hangingPunct="1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Thinking With Our Eyes</a:t>
            </a:r>
          </a:p>
          <a:p>
            <a:pPr eaLnBrk="1" hangingPunct="1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Body in the Group</a:t>
            </a:r>
          </a:p>
          <a:p>
            <a:pPr eaLnBrk="1" hangingPunct="1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Brain in the Group</a:t>
            </a:r>
          </a:p>
          <a:p>
            <a:pPr eaLnBrk="1" hangingPunct="1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Memory Files</a:t>
            </a:r>
          </a:p>
        </p:txBody>
      </p:sp>
    </p:spTree>
    <p:extLst>
      <p:ext uri="{BB962C8B-B14F-4D97-AF65-F5344CB8AC3E}">
        <p14:creationId xmlns:p14="http://schemas.microsoft.com/office/powerpoint/2010/main" val="37060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8464" r="20800" b="7334"/>
          <a:stretch/>
        </p:blipFill>
        <p:spPr bwMode="auto">
          <a:xfrm>
            <a:off x="581316" y="60242"/>
            <a:ext cx="7951124" cy="668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7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092" name="Picture 4" descr="Puzzle-Breakthrough-Ceiling-150x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654" b="13196"/>
          <a:stretch>
            <a:fillRect/>
          </a:stretch>
        </p:blipFill>
        <p:spPr bwMode="auto">
          <a:xfrm>
            <a:off x="1295400" y="685800"/>
            <a:ext cx="2971800" cy="26225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093" name="Picture 5" descr="ANd9GcQTMHySB8Inyo485IrAvHHiu6A4PjbRCwEZjw7su7BWLpZg6D9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14667"/>
          <a:stretch>
            <a:fillRect/>
          </a:stretch>
        </p:blipFill>
        <p:spPr bwMode="auto">
          <a:xfrm>
            <a:off x="4572000" y="2971800"/>
            <a:ext cx="2971800" cy="26177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9097" name="Rectangle 9"/>
          <p:cNvSpPr>
            <a:spLocks noChangeArrowheads="1"/>
          </p:cNvSpPr>
          <p:nvPr/>
        </p:nvSpPr>
        <p:spPr bwMode="auto">
          <a:xfrm>
            <a:off x="4465638" y="1295400"/>
            <a:ext cx="4449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Self-understanding</a:t>
            </a:r>
          </a:p>
        </p:txBody>
      </p:sp>
      <p:sp>
        <p:nvSpPr>
          <p:cNvPr id="729098" name="Rectangle 10"/>
          <p:cNvSpPr>
            <a:spLocks noChangeArrowheads="1"/>
          </p:cNvSpPr>
          <p:nvPr/>
        </p:nvSpPr>
        <p:spPr bwMode="auto">
          <a:xfrm>
            <a:off x="228600" y="4572000"/>
            <a:ext cx="4221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Awareness</a:t>
            </a:r>
          </a:p>
        </p:txBody>
      </p:sp>
    </p:spTree>
    <p:extLst>
      <p:ext uri="{BB962C8B-B14F-4D97-AF65-F5344CB8AC3E}">
        <p14:creationId xmlns:p14="http://schemas.microsoft.com/office/powerpoint/2010/main" val="2722584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85344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For some students, their ability to learn social thinking skills may be extremely slow, but any progress will improve their quality of life.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For others, they say…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</a:rPr>
              <a:t>“I still have autism, but I’m not as disabled by it</a:t>
            </a:r>
            <a:r>
              <a:rPr lang="en-US" altLang="en-US" sz="3600" dirty="0" smtClean="0">
                <a:solidFill>
                  <a:srgbClr val="FFFFFF"/>
                </a:solidFill>
              </a:rPr>
              <a:t>.”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</a:rPr>
              <a:t>“I still have a visual impairment, but I’m more socially aware.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"/>
            <a:ext cx="2095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1952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2238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10" descr="51ky5CjgP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057400"/>
            <a:ext cx="1279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15859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209800"/>
            <a:ext cx="16303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5716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572000"/>
            <a:ext cx="1758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1676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4954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1431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5668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6666" r="66875" b="49167"/>
          <a:stretch>
            <a:fillRect/>
          </a:stretch>
        </p:blipFill>
        <p:spPr bwMode="auto">
          <a:xfrm>
            <a:off x="5486400" y="4495800"/>
            <a:ext cx="1752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30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5000" r="64375" b="49167"/>
          <a:stretch>
            <a:fillRect/>
          </a:stretch>
        </p:blipFill>
        <p:spPr bwMode="auto">
          <a:xfrm>
            <a:off x="3716338" y="4495800"/>
            <a:ext cx="17700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152400" y="1184275"/>
            <a:ext cx="891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</a:rPr>
              <a:t>Children with social thinking challenges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</a:rPr>
              <a:t>need to learn how to </a:t>
            </a:r>
            <a:r>
              <a:rPr lang="en-US" altLang="en-US" sz="3200">
                <a:solidFill>
                  <a:srgbClr val="FFFF00"/>
                </a:solidFill>
              </a:rPr>
              <a:t>think socially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</a:rPr>
              <a:t>to be able to share space with others effectively.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FF"/>
                </a:solidFill>
              </a:rPr>
              <a:t>The teaching has to be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00"/>
                </a:solidFill>
              </a:rPr>
              <a:t>more dynamic than static.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Box 1"/>
          <p:cNvSpPr txBox="1">
            <a:spLocks noChangeArrowheads="1"/>
          </p:cNvSpPr>
          <p:nvPr/>
        </p:nvSpPr>
        <p:spPr bwMode="auto">
          <a:xfrm>
            <a:off x="381000" y="152400"/>
            <a:ext cx="79248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Initiating conversations - soft squishy ball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Keeping conversations going – soft/prickly ball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Back and forth conversations - open the door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				           - close the door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Turn-taking – use hand gesture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smtClean="0">
                <a:solidFill>
                  <a:srgbClr val="FFFFFF"/>
                </a:solidFill>
              </a:rPr>
              <a:t>Perspective taking – directed drawing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00" smtClean="0">
              <a:solidFill>
                <a:srgbClr val="FFFFFF"/>
              </a:solidFill>
            </a:endParaRP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37526" r="77679" b="46204"/>
          <a:stretch>
            <a:fillRect/>
          </a:stretch>
        </p:blipFill>
        <p:spPr bwMode="auto">
          <a:xfrm>
            <a:off x="7162800" y="304800"/>
            <a:ext cx="17811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2" descr="http://us.cdn3.123rf.com/168nwm/pressmaster/pressmaster1111/pressmaster111100503/11425573-image-of-female-hand-showing-sign-of-sto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685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8415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0" name="Picture 7" descr="enan15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15218"/>
          <a:stretch>
            <a:fillRect/>
          </a:stretch>
        </p:blipFill>
        <p:spPr bwMode="auto">
          <a:xfrm>
            <a:off x="1447800" y="2514600"/>
            <a:ext cx="1600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1" name="Picture 9" descr="stock-photo-elementary-girl-saying-the-pledge-of-allegiance-toward-a-large-american-flag-isolated-on-white-43283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3" t="9149" b="53404"/>
          <a:stretch>
            <a:fillRect/>
          </a:stretch>
        </p:blipFill>
        <p:spPr bwMode="auto">
          <a:xfrm>
            <a:off x="3581400" y="2514600"/>
            <a:ext cx="928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1987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231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1-10-11-charcter-roc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105400"/>
            <a:ext cx="157480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048000" y="8382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Thoughtful kind words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124200" y="29718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Prickly thoughtless  words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124200" y="52578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Hurtful words</a:t>
            </a:r>
          </a:p>
        </p:txBody>
      </p:sp>
    </p:spTree>
    <p:extLst>
      <p:ext uri="{BB962C8B-B14F-4D97-AF65-F5344CB8AC3E}">
        <p14:creationId xmlns:p14="http://schemas.microsoft.com/office/powerpoint/2010/main" val="19308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2192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2954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-10-11-charcter-roc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9906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Thoughtful kind words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76600" y="14478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Prickly thoughtless  words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934200" y="14478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Hurtful words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172200" y="228600"/>
            <a:ext cx="0" cy="624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048000" y="228600"/>
            <a:ext cx="0" cy="632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1000" y="5578475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How do they make others feel?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657600" y="5578475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How do they make others feel?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629400" y="5562600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How do they make others feel?</a:t>
            </a:r>
          </a:p>
        </p:txBody>
      </p:sp>
    </p:spTree>
    <p:extLst>
      <p:ext uri="{BB962C8B-B14F-4D97-AF65-F5344CB8AC3E}">
        <p14:creationId xmlns:p14="http://schemas.microsoft.com/office/powerpoint/2010/main" val="266331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2780" r="73451" b="46667"/>
          <a:stretch>
            <a:fillRect/>
          </a:stretch>
        </p:blipFill>
        <p:spPr bwMode="auto">
          <a:xfrm>
            <a:off x="685800" y="1905000"/>
            <a:ext cx="3103563" cy="4038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5833" r="76250" b="46667"/>
          <a:stretch>
            <a:fillRect/>
          </a:stretch>
        </p:blipFill>
        <p:spPr bwMode="auto">
          <a:xfrm>
            <a:off x="5334000" y="1676400"/>
            <a:ext cx="3346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Open the door to a conversation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105400" y="11430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Close the door to a conversation</a:t>
            </a:r>
          </a:p>
        </p:txBody>
      </p:sp>
    </p:spTree>
    <p:extLst>
      <p:ext uri="{BB962C8B-B14F-4D97-AF65-F5344CB8AC3E}">
        <p14:creationId xmlns:p14="http://schemas.microsoft.com/office/powerpoint/2010/main" val="49136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508"/>
            <a:ext cx="7911488" cy="599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Ripple">
  <a:themeElements>
    <a:clrScheme name="4_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4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4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Ripple">
  <a:themeElements>
    <a:clrScheme name="10_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10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Ripple">
  <a:themeElements>
    <a:clrScheme name="2_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2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Ripple">
  <a:themeElements>
    <a:clrScheme name="10_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10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1207</Words>
  <Application>Microsoft Office PowerPoint</Application>
  <PresentationFormat>On-screen Show (4:3)</PresentationFormat>
  <Paragraphs>254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Office Theme</vt:lpstr>
      <vt:lpstr>2_Default Design</vt:lpstr>
      <vt:lpstr>6_Ripple</vt:lpstr>
      <vt:lpstr>11_Ripple</vt:lpstr>
      <vt:lpstr>7_Default Design</vt:lpstr>
      <vt:lpstr>8_Default Design</vt:lpstr>
      <vt:lpstr>4_Ripple</vt:lpstr>
      <vt:lpstr>13_Ripple</vt:lpstr>
      <vt:lpstr>1_Office Theme</vt:lpstr>
      <vt:lpstr>Shimmer</vt:lpstr>
      <vt:lpstr>PowerPoint Presentation</vt:lpstr>
      <vt:lpstr>PowerPoint Presentation</vt:lpstr>
      <vt:lpstr>Some Social Thinking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 Taking</vt:lpstr>
      <vt:lpstr>Activities to teach Perspective Taking</vt:lpstr>
      <vt:lpstr>PowerPoint Presentation</vt:lpstr>
      <vt:lpstr>Expected and Unexpected</vt:lpstr>
      <vt:lpstr>Activities to teach Expected/Unexpected</vt:lpstr>
      <vt:lpstr>PowerPoint Presentation</vt:lpstr>
      <vt:lpstr>PowerPoint Presentation</vt:lpstr>
      <vt:lpstr>PowerPoint Presentation</vt:lpstr>
      <vt:lpstr>PowerPoint Presentation</vt:lpstr>
      <vt:lpstr>Body in the Group</vt:lpstr>
      <vt:lpstr>Activities to teach Body in the Group</vt:lpstr>
      <vt:lpstr>Activities to teach  Body in the Group</vt:lpstr>
      <vt:lpstr>Thinking With Our Eyes</vt:lpstr>
      <vt:lpstr>Activities to teach Thinking With Our Eyes</vt:lpstr>
      <vt:lpstr>Activities to teach Thinking With Our Eyes</vt:lpstr>
      <vt:lpstr>PowerPoint Presentation</vt:lpstr>
      <vt:lpstr>Memory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87</cp:revision>
  <dcterms:created xsi:type="dcterms:W3CDTF">2013-10-17T19:12:17Z</dcterms:created>
  <dcterms:modified xsi:type="dcterms:W3CDTF">2013-10-23T16:18:02Z</dcterms:modified>
</cp:coreProperties>
</file>