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43" r:id="rId2"/>
    <p:sldMasterId id="2147483914" r:id="rId3"/>
    <p:sldMasterId id="2147483926" r:id="rId4"/>
    <p:sldMasterId id="2147483972" r:id="rId5"/>
    <p:sldMasterId id="2147483985" r:id="rId6"/>
    <p:sldMasterId id="2147484062" r:id="rId7"/>
    <p:sldMasterId id="2147484086" r:id="rId8"/>
    <p:sldMasterId id="2147484098" r:id="rId9"/>
    <p:sldMasterId id="2147484122" r:id="rId10"/>
    <p:sldMasterId id="2147484156" r:id="rId11"/>
  </p:sldMasterIdLst>
  <p:notesMasterIdLst>
    <p:notesMasterId r:id="rId52"/>
  </p:notesMasterIdLst>
  <p:handoutMasterIdLst>
    <p:handoutMasterId r:id="rId53"/>
  </p:handoutMasterIdLst>
  <p:sldIdLst>
    <p:sldId id="468" r:id="rId12"/>
    <p:sldId id="554" r:id="rId13"/>
    <p:sldId id="469" r:id="rId14"/>
    <p:sldId id="473" r:id="rId15"/>
    <p:sldId id="474" r:id="rId16"/>
    <p:sldId id="503" r:id="rId17"/>
    <p:sldId id="476" r:id="rId18"/>
    <p:sldId id="477" r:id="rId19"/>
    <p:sldId id="682" r:id="rId20"/>
    <p:sldId id="479" r:id="rId21"/>
    <p:sldId id="480" r:id="rId22"/>
    <p:sldId id="481" r:id="rId23"/>
    <p:sldId id="563" r:id="rId24"/>
    <p:sldId id="565" r:id="rId25"/>
    <p:sldId id="533" r:id="rId26"/>
    <p:sldId id="483" r:id="rId27"/>
    <p:sldId id="484" r:id="rId28"/>
    <p:sldId id="526" r:id="rId29"/>
    <p:sldId id="560" r:id="rId30"/>
    <p:sldId id="529" r:id="rId31"/>
    <p:sldId id="495" r:id="rId32"/>
    <p:sldId id="678" r:id="rId33"/>
    <p:sldId id="676" r:id="rId34"/>
    <p:sldId id="677" r:id="rId35"/>
    <p:sldId id="545" r:id="rId36"/>
    <p:sldId id="550" r:id="rId37"/>
    <p:sldId id="593" r:id="rId38"/>
    <p:sldId id="592" r:id="rId39"/>
    <p:sldId id="594" r:id="rId40"/>
    <p:sldId id="598" r:id="rId41"/>
    <p:sldId id="591" r:id="rId42"/>
    <p:sldId id="595" r:id="rId43"/>
    <p:sldId id="596" r:id="rId44"/>
    <p:sldId id="600" r:id="rId45"/>
    <p:sldId id="553" r:id="rId46"/>
    <p:sldId id="558" r:id="rId47"/>
    <p:sldId id="555" r:id="rId48"/>
    <p:sldId id="556" r:id="rId49"/>
    <p:sldId id="386" r:id="rId50"/>
    <p:sldId id="56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9035" autoAdjust="0"/>
  </p:normalViewPr>
  <p:slideViewPr>
    <p:cSldViewPr>
      <p:cViewPr>
        <p:scale>
          <a:sx n="66" d="100"/>
          <a:sy n="66" d="100"/>
        </p:scale>
        <p:origin x="-878" y="-48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303726-AEAD-4584-BCD8-F8BED951DA77}" type="datetimeFigureOut">
              <a:rPr lang="en-US" smtClean="0"/>
              <a:t>10/23/2013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F7ADA7-CE5F-4BE2-85B7-ACD2A9E6C1CB}" type="slidenum">
              <a:rPr lang="en-US" smtClean="0"/>
              <a:t>‹#›</a:t>
            </a:fld>
            <a:endParaRPr lang="en-US"/>
          </a:p>
        </p:txBody>
      </p:sp>
    </p:spTree>
    <p:extLst>
      <p:ext uri="{BB962C8B-B14F-4D97-AF65-F5344CB8AC3E}">
        <p14:creationId xmlns:p14="http://schemas.microsoft.com/office/powerpoint/2010/main" val="408903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52698-E299-4C96-9847-5BCF3151EBC3}" type="datetimeFigureOut">
              <a:rPr lang="en-US" smtClean="0"/>
              <a:t>10/23/2013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CD734-85F9-42B8-B948-08B11D228076}" type="slidenum">
              <a:rPr lang="en-US" smtClean="0"/>
              <a:t>‹#›</a:t>
            </a:fld>
            <a:endParaRPr lang="en-US"/>
          </a:p>
        </p:txBody>
      </p:sp>
    </p:spTree>
    <p:extLst>
      <p:ext uri="{BB962C8B-B14F-4D97-AF65-F5344CB8AC3E}">
        <p14:creationId xmlns:p14="http://schemas.microsoft.com/office/powerpoint/2010/main" val="406516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DD2111-264D-4A10-8C9F-8B4BDCF2D681}" type="slidenum">
              <a:rPr lang="en-US" altLang="en-US">
                <a:solidFill>
                  <a:prstClr val="black"/>
                </a:solidFill>
              </a:rPr>
              <a:pPr eaLnBrk="1" hangingPunct="1">
                <a:spcBef>
                  <a:spcPct val="0"/>
                </a:spcBef>
              </a:pPr>
              <a:t>1</a:t>
            </a:fld>
            <a:endParaRPr lang="en-US" altLang="en-US">
              <a:solidFill>
                <a:prstClr val="black"/>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spcBef>
                <a:spcPct val="50000"/>
              </a:spcBef>
            </a:pPr>
            <a:r>
              <a:rPr lang="en-US" altLang="en-US" smtClean="0">
                <a:latin typeface="Arial" charset="0"/>
              </a:rPr>
              <a:t>Qualifier:</a:t>
            </a:r>
          </a:p>
          <a:p>
            <a:pPr eaLnBrk="1" hangingPunct="1">
              <a:spcBef>
                <a:spcPct val="50000"/>
              </a:spcBef>
            </a:pPr>
            <a:r>
              <a:rPr lang="en-US" altLang="en-US" smtClean="0">
                <a:latin typeface="Arial" charset="0"/>
              </a:rPr>
              <a:t>I’m a resource teacher.  I don’t have a PhD and haven’t written any research papers, however like many of you here, I have taught students with complex needs for a long time…I’ve worked as a vision teacher, as an integration support teacher and as an autism resource teacher.    </a:t>
            </a:r>
          </a:p>
          <a:p>
            <a:pPr eaLnBrk="1" hangingPunct="1">
              <a:spcBef>
                <a:spcPct val="50000"/>
              </a:spcBef>
            </a:pPr>
            <a:r>
              <a:rPr lang="en-US" altLang="en-US" smtClean="0">
                <a:latin typeface="Arial" charset="0"/>
              </a:rPr>
              <a:t>When you are at the end of your career, looking back is food for thought…what would I have done differently if I’d known more, and what did I, by accident, do that worked out better than I expected.  </a:t>
            </a:r>
          </a:p>
          <a:p>
            <a:pPr eaLnBrk="1" hangingPunct="1"/>
            <a:endParaRPr lang="en-CA"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031"/>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a:spcBef>
                <a:spcPct val="0"/>
              </a:spcBef>
            </a:pPr>
            <a:fld id="{30937F9A-A2A6-46A3-A535-2F6A4CE8CE2F}" type="slidenum">
              <a:rPr lang="en-US" altLang="en-US">
                <a:solidFill>
                  <a:prstClr val="black"/>
                </a:solidFill>
                <a:latin typeface="Times New Roman" pitchFamily="18" charset="0"/>
              </a:rPr>
              <a:pPr>
                <a:spcBef>
                  <a:spcPct val="0"/>
                </a:spcBef>
              </a:pPr>
              <a:t>10</a:t>
            </a:fld>
            <a:endParaRPr lang="en-US" altLang="en-US">
              <a:solidFill>
                <a:prstClr val="black"/>
              </a:solidFill>
              <a:latin typeface="Times New Roman" pitchFamily="18" charset="0"/>
            </a:endParaRPr>
          </a:p>
        </p:txBody>
      </p:sp>
      <p:sp>
        <p:nvSpPr>
          <p:cNvPr id="207875" name="Slide Image Placeholder 1"/>
          <p:cNvSpPr>
            <a:spLocks noGrp="1" noRot="1" noChangeAspect="1" noTextEdit="1"/>
          </p:cNvSpPr>
          <p:nvPr>
            <p:ph type="sldImg"/>
          </p:nvPr>
        </p:nvSpPr>
        <p:spPr>
          <a:ln/>
        </p:spPr>
      </p:sp>
      <p:sp>
        <p:nvSpPr>
          <p:cNvPr id="207876" name="Notes Placeholder 2"/>
          <p:cNvSpPr>
            <a:spLocks noGrp="1"/>
          </p:cNvSpPr>
          <p:nvPr>
            <p:ph type="body" idx="1"/>
          </p:nvPr>
        </p:nvSpPr>
        <p:spPr>
          <a:noFill/>
        </p:spPr>
        <p:txBody>
          <a:bodyPr/>
          <a:lstStyle/>
          <a:p>
            <a:pPr eaLnBrk="1" hangingPunct="1"/>
            <a:endParaRPr lang="en-US" altLang="en-US" smtClean="0">
              <a:latin typeface="Arial" charset="0"/>
            </a:endParaRPr>
          </a:p>
        </p:txBody>
      </p:sp>
      <p:sp>
        <p:nvSpPr>
          <p:cNvPr id="207877" name="Slide Number Placeholder 3"/>
          <p:cNvSpPr txBox="1">
            <a:spLocks noGrp="1"/>
          </p:cNvSpPr>
          <p:nvPr/>
        </p:nvSpPr>
        <p:spPr bwMode="auto">
          <a:xfrm>
            <a:off x="3884027"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4259F0F8-2BF8-485D-AEA0-A73A8DB4B499}" type="slidenum">
              <a:rPr lang="en-US" altLang="en-US" smtClean="0">
                <a:solidFill>
                  <a:prstClr val="black"/>
                </a:solidFill>
              </a:rPr>
              <a:pPr algn="r" eaLnBrk="1" fontAlgn="base" hangingPunct="1">
                <a:spcBef>
                  <a:spcPct val="0"/>
                </a:spcBef>
                <a:spcAft>
                  <a:spcPct val="0"/>
                </a:spcAft>
              </a:pPr>
              <a:t>10</a:t>
            </a:fld>
            <a:endParaRPr lang="en-US" alt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031"/>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a:spcBef>
                <a:spcPct val="0"/>
              </a:spcBef>
            </a:pPr>
            <a:fld id="{94EEB9DF-139E-4F7F-92AA-DDB372D0E4F5}" type="slidenum">
              <a:rPr lang="en-US" altLang="en-US">
                <a:solidFill>
                  <a:prstClr val="black"/>
                </a:solidFill>
                <a:latin typeface="Times New Roman" pitchFamily="18" charset="0"/>
              </a:rPr>
              <a:pPr>
                <a:spcBef>
                  <a:spcPct val="0"/>
                </a:spcBef>
              </a:pPr>
              <a:t>11</a:t>
            </a:fld>
            <a:endParaRPr lang="en-US" altLang="en-US">
              <a:solidFill>
                <a:prstClr val="black"/>
              </a:solidFill>
              <a:latin typeface="Times New Roman" pitchFamily="18" charset="0"/>
            </a:endParaRPr>
          </a:p>
        </p:txBody>
      </p:sp>
      <p:sp>
        <p:nvSpPr>
          <p:cNvPr id="208899"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4BAD4A70-0DDF-4568-9E08-B8A0DE2EA35C}" type="slidenum">
              <a:rPr lang="en-US" altLang="en-US" smtClean="0">
                <a:solidFill>
                  <a:prstClr val="black"/>
                </a:solidFill>
              </a:rPr>
              <a:pPr algn="r" eaLnBrk="1" fontAlgn="base" hangingPunct="1">
                <a:spcBef>
                  <a:spcPct val="0"/>
                </a:spcBef>
                <a:spcAft>
                  <a:spcPct val="0"/>
                </a:spcAft>
              </a:pPr>
              <a:t>11</a:t>
            </a:fld>
            <a:endParaRPr lang="en-US" altLang="en-US" smtClean="0">
              <a:solidFill>
                <a:prstClr val="black"/>
              </a:solidFill>
            </a:endParaRPr>
          </a:p>
        </p:txBody>
      </p:sp>
      <p:sp>
        <p:nvSpPr>
          <p:cNvPr id="208900"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208901" name="Rectangle 3"/>
          <p:cNvSpPr>
            <a:spLocks noGrp="1" noChangeArrowheads="1"/>
          </p:cNvSpPr>
          <p:nvPr>
            <p:ph type="body" idx="1"/>
          </p:nvPr>
        </p:nvSpPr>
        <p:spPr>
          <a:xfrm>
            <a:off x="916264" y="4344025"/>
            <a:ext cx="5025473" cy="4114488"/>
          </a:xfrm>
          <a:noFill/>
        </p:spPr>
        <p:txBody>
          <a:bodyPr lIns="91167" tIns="45582" rIns="91167" bIns="45582"/>
          <a:lstStyle/>
          <a:p>
            <a:pPr eaLnBrk="1" hangingPunct="1"/>
            <a:r>
              <a:rPr lang="en-CA" altLang="en-US" smtClean="0">
                <a:latin typeface="Arial" charset="0"/>
              </a:rPr>
              <a:t>Difficulty with communication and social interaction is the most common characteristic of autism.</a:t>
            </a:r>
          </a:p>
          <a:p>
            <a:pPr eaLnBrk="1" hangingPunct="1"/>
            <a:r>
              <a:rPr lang="en-CA" altLang="en-US" smtClean="0">
                <a:latin typeface="Arial" charset="0"/>
              </a:rPr>
              <a:t>All persons with autism have this difficulty.  </a:t>
            </a:r>
          </a:p>
          <a:p>
            <a:pPr eaLnBrk="1" hangingPunct="1"/>
            <a:r>
              <a:rPr lang="en-CA" altLang="en-US" smtClean="0">
                <a:latin typeface="Arial" charset="0"/>
              </a:rPr>
              <a:t>We know the difficulties a blind person has with the nuance of communication.  </a:t>
            </a:r>
          </a:p>
          <a:p>
            <a:pPr eaLnBrk="1" hangingPunct="1"/>
            <a:r>
              <a:rPr lang="en-CA" altLang="en-US" smtClean="0">
                <a:latin typeface="Arial" charset="0"/>
              </a:rPr>
              <a:t>We know that 70% of what we say is with body language and facial expressions.k</a:t>
            </a:r>
          </a:p>
          <a:p>
            <a:pPr eaLnBrk="1" hangingPunct="1"/>
            <a:r>
              <a:rPr lang="en-CA" altLang="en-US" smtClean="0">
                <a:latin typeface="Arial" charset="0"/>
              </a:rPr>
              <a:t>A person with ASD may be able to ‘see’ the body language or facial expressions, however can’t read or make sense of them.  They have a different kind of blindness …and of deafness which I’ll chat about today.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p:spPr>
        <p:txBody>
          <a:bodyPr/>
          <a:lstStyle/>
          <a:p>
            <a:pPr eaLnBrk="1" hangingPunct="1">
              <a:lnSpc>
                <a:spcPct val="90000"/>
              </a:lnSpc>
            </a:pPr>
            <a:r>
              <a:rPr lang="en-US" altLang="en-US" b="1" dirty="0" smtClean="0">
                <a:latin typeface="Arial" charset="0"/>
              </a:rPr>
              <a:t>We understand that when</a:t>
            </a:r>
            <a:r>
              <a:rPr lang="en-US" altLang="en-US" dirty="0" smtClean="0">
                <a:latin typeface="Arial" charset="0"/>
              </a:rPr>
              <a:t> a person who is blind enters this room for the first time, they may not know where to sit, what everyone is doing or if there is a handout that they need to pick up.  This person either asks someone for clarification and/or someone quickly asks the person if they need any assistance.  We easily understand that because they are blind, they may need a little assistance navigating within a new physical space and to know what others in the room are doing.    </a:t>
            </a:r>
          </a:p>
          <a:p>
            <a:pPr eaLnBrk="1" hangingPunct="1">
              <a:lnSpc>
                <a:spcPct val="90000"/>
              </a:lnSpc>
            </a:pPr>
            <a:r>
              <a:rPr lang="en-US" altLang="en-US" dirty="0" smtClean="0">
                <a:latin typeface="Arial" charset="0"/>
              </a:rPr>
              <a:t>When most of us entered this room we looked around and very quickly decided where to sit, what we needed, was it okay to get a coffee, were there handouts available, </a:t>
            </a:r>
            <a:r>
              <a:rPr lang="en-US" altLang="en-US" dirty="0" err="1" smtClean="0">
                <a:latin typeface="Arial" charset="0"/>
              </a:rPr>
              <a:t>etc</a:t>
            </a:r>
            <a:r>
              <a:rPr lang="en-US" altLang="en-US" dirty="0" smtClean="0">
                <a:latin typeface="Arial" charset="0"/>
              </a:rPr>
              <a:t>?  All in a </a:t>
            </a:r>
            <a:r>
              <a:rPr lang="en-US" altLang="en-US" dirty="0" err="1" smtClean="0">
                <a:latin typeface="Arial" charset="0"/>
              </a:rPr>
              <a:t>milli</a:t>
            </a:r>
            <a:r>
              <a:rPr lang="en-US" altLang="en-US" dirty="0" smtClean="0">
                <a:latin typeface="Arial" charset="0"/>
              </a:rPr>
              <a:t>-second. </a:t>
            </a:r>
          </a:p>
          <a:p>
            <a:pPr eaLnBrk="1" hangingPunct="1">
              <a:lnSpc>
                <a:spcPct val="90000"/>
              </a:lnSpc>
            </a:pPr>
            <a:r>
              <a:rPr lang="en-US" altLang="en-US" dirty="0" smtClean="0">
                <a:latin typeface="Arial" charset="0"/>
              </a:rPr>
              <a:t>When someone with  high functioning autism or </a:t>
            </a:r>
            <a:r>
              <a:rPr lang="en-US" altLang="en-US" dirty="0" err="1" smtClean="0">
                <a:latin typeface="Arial" charset="0"/>
              </a:rPr>
              <a:t>Aspergers</a:t>
            </a:r>
            <a:r>
              <a:rPr lang="en-US" altLang="en-US" dirty="0" smtClean="0">
                <a:latin typeface="Arial" charset="0"/>
              </a:rPr>
              <a:t> enters this room, they may head straight for the coffee even though no one else is drinking coffee, they might drag a chair to the front because that is where they always sit, they might spend 3 or 4 noisy minutes setting up their work site even though the speaker is talking about something quite serious.</a:t>
            </a:r>
          </a:p>
          <a:p>
            <a:pPr eaLnBrk="1" hangingPunct="1">
              <a:lnSpc>
                <a:spcPct val="90000"/>
              </a:lnSpc>
            </a:pPr>
            <a:r>
              <a:rPr lang="en-US" altLang="en-US" dirty="0" smtClean="0">
                <a:latin typeface="Arial" charset="0"/>
              </a:rPr>
              <a:t>A person with autism has a difficult time ‘thinking with their eyes.’  They have good vision, but the social implications or CONTEXT of what they are seeing isn’t registering.  </a:t>
            </a:r>
          </a:p>
          <a:p>
            <a:pPr eaLnBrk="1" hangingPunct="1">
              <a:lnSpc>
                <a:spcPct val="90000"/>
              </a:lnSpc>
            </a:pPr>
            <a:r>
              <a:rPr lang="en-US" altLang="en-US" dirty="0" smtClean="0">
                <a:latin typeface="Arial" charset="0"/>
              </a:rPr>
              <a:t>You don’t need sight to understand context such as ‘What everyone else is doing is most likely what they should be doing.’</a:t>
            </a:r>
          </a:p>
          <a:p>
            <a:pPr eaLnBrk="1" hangingPunct="1">
              <a:lnSpc>
                <a:spcPct val="90000"/>
              </a:lnSpc>
            </a:pPr>
            <a:r>
              <a:rPr lang="en-US" altLang="en-US" dirty="0" smtClean="0">
                <a:latin typeface="Arial" charset="0"/>
              </a:rPr>
              <a:t>However, since you all understand the difficulties of context for blind individuals navigating in new situations, you already understand many of the challenges of a person with autism.</a:t>
            </a:r>
          </a:p>
          <a:p>
            <a:pPr>
              <a:lnSpc>
                <a:spcPct val="90000"/>
              </a:lnSpc>
            </a:pPr>
            <a:endParaRPr lang="en-US" altLang="en-US" dirty="0" smtClean="0">
              <a:latin typeface="Arial" charset="0"/>
            </a:endParaRPr>
          </a:p>
        </p:txBody>
      </p:sp>
      <p:sp>
        <p:nvSpPr>
          <p:cNvPr id="209924" name="Slide Number Placeholder 3"/>
          <p:cNvSpPr txBox="1">
            <a:spLocks noGrp="1"/>
          </p:cNvSpPr>
          <p:nvPr/>
        </p:nvSpPr>
        <p:spPr bwMode="auto">
          <a:xfrm>
            <a:off x="3884027"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7752780-A84F-4977-96AA-871D48BAEAE1}" type="slidenum">
              <a:rPr lang="en-US" altLang="en-US" smtClean="0">
                <a:solidFill>
                  <a:prstClr val="black"/>
                </a:solidFill>
              </a:rPr>
              <a:pPr algn="r" eaLnBrk="1" fontAlgn="base" hangingPunct="1">
                <a:spcBef>
                  <a:spcPct val="0"/>
                </a:spcBef>
                <a:spcAft>
                  <a:spcPct val="0"/>
                </a:spcAft>
              </a:pPr>
              <a:t>12</a:t>
            </a:fld>
            <a:endParaRPr lang="en-US" alt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p:spPr>
        <p:txBody>
          <a:bodyPr/>
          <a:lstStyle/>
          <a:p>
            <a:endParaRPr lang="en-US" altLang="en-US" smtClean="0"/>
          </a:p>
        </p:txBody>
      </p:sp>
      <p:sp>
        <p:nvSpPr>
          <p:cNvPr id="218116"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12EE81B1-51D3-493B-84C8-1541A80FA718}" type="slidenum">
              <a:rPr lang="en-US" altLang="en-US" smtClean="0">
                <a:solidFill>
                  <a:prstClr val="black"/>
                </a:solidFill>
              </a:rPr>
              <a:pPr algn="r" eaLnBrk="1" fontAlgn="base" hangingPunct="1">
                <a:spcBef>
                  <a:spcPct val="0"/>
                </a:spcBef>
                <a:spcAft>
                  <a:spcPct val="0"/>
                </a:spcAft>
              </a:pPr>
              <a:t>13</a:t>
            </a:fld>
            <a:endParaRPr lang="en-US" alt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p:spPr>
        <p:txBody>
          <a:bodyPr/>
          <a:lstStyle/>
          <a:p>
            <a:endParaRPr lang="en-US" altLang="en-US" smtClean="0"/>
          </a:p>
        </p:txBody>
      </p:sp>
      <p:sp>
        <p:nvSpPr>
          <p:cNvPr id="220164"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37B53433-C05B-4D83-95FA-4ECBAF7BD53B}" type="slidenum">
              <a:rPr lang="en-US" altLang="en-US" smtClean="0">
                <a:solidFill>
                  <a:prstClr val="black"/>
                </a:solidFill>
              </a:rPr>
              <a:pPr algn="r" eaLnBrk="1" fontAlgn="base" hangingPunct="1">
                <a:spcBef>
                  <a:spcPct val="0"/>
                </a:spcBef>
                <a:spcAft>
                  <a:spcPct val="0"/>
                </a:spcAft>
              </a:pPr>
              <a:t>14</a:t>
            </a:fld>
            <a:endParaRPr lang="en-US" alt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1130300" y="674688"/>
            <a:ext cx="4597400" cy="3448050"/>
          </a:xfrm>
          <a:ln/>
        </p:spPr>
      </p:sp>
      <p:sp>
        <p:nvSpPr>
          <p:cNvPr id="302083" name="Rectangle 3"/>
          <p:cNvSpPr>
            <a:spLocks noGrp="1" noChangeArrowheads="1"/>
          </p:cNvSpPr>
          <p:nvPr>
            <p:ph type="body" idx="1"/>
          </p:nvPr>
        </p:nvSpPr>
        <p:spPr>
          <a:xfrm>
            <a:off x="914400" y="4346575"/>
            <a:ext cx="5029200" cy="4122738"/>
          </a:xfrm>
          <a:noFill/>
        </p:spPr>
        <p:txBody>
          <a:bodyPr lIns="91435" tIns="45718" rIns="91435" bIns="45718"/>
          <a:lstStyle/>
          <a:p>
            <a:endParaRPr lang="en-CA"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p:spPr>
        <p:txBody>
          <a:bodyPr/>
          <a:lstStyle/>
          <a:p>
            <a:r>
              <a:rPr lang="en-US" altLang="en-US" smtClean="0">
                <a:latin typeface="Arial" charset="0"/>
              </a:rPr>
              <a:t>A child with ‘context deafness’ finds it challenging to extract ‘implied meaning’ when communicating with others.  The child can hear normally, (in fact some children have very sensitive hearing), but they misinterpret what is being said.</a:t>
            </a:r>
          </a:p>
          <a:p>
            <a:r>
              <a:rPr lang="en-US" altLang="en-US" smtClean="0">
                <a:latin typeface="Arial" charset="0"/>
              </a:rPr>
              <a:t>A child’s can’t hear the prosody in someone’s voice, thereby they don’t get what the speaker is really trying to say.</a:t>
            </a:r>
          </a:p>
          <a:p>
            <a:r>
              <a:rPr lang="en-US" altLang="en-US" smtClean="0">
                <a:latin typeface="Arial" charset="0"/>
              </a:rPr>
              <a:t>They are extremely literal in their understanding of language so don’t get metaphors or sarcasm.</a:t>
            </a:r>
          </a:p>
          <a:p>
            <a:r>
              <a:rPr lang="en-US" altLang="en-US" smtClean="0">
                <a:latin typeface="Arial" charset="0"/>
              </a:rPr>
              <a:t>Most typical blind individuals become quite adept at listening for tone of voice to understand social conversations.</a:t>
            </a:r>
          </a:p>
          <a:p>
            <a:r>
              <a:rPr lang="en-US" altLang="en-US" smtClean="0">
                <a:latin typeface="Arial" charset="0"/>
              </a:rPr>
              <a:t>A person with a dual impairment will find it very difficult to decipher what someone really means. </a:t>
            </a:r>
          </a:p>
          <a:p>
            <a:endParaRPr lang="en-US" altLang="en-US" smtClean="0">
              <a:latin typeface="Arial" charset="0"/>
            </a:endParaRPr>
          </a:p>
        </p:txBody>
      </p:sp>
      <p:sp>
        <p:nvSpPr>
          <p:cNvPr id="211972" name="Slide Number Placeholder 3"/>
          <p:cNvSpPr txBox="1">
            <a:spLocks noGrp="1"/>
          </p:cNvSpPr>
          <p:nvPr/>
        </p:nvSpPr>
        <p:spPr bwMode="auto">
          <a:xfrm>
            <a:off x="3884027"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31C527C4-181F-4FEC-97DF-4B532A69CB86}" type="slidenum">
              <a:rPr lang="en-US" altLang="en-US" smtClean="0">
                <a:solidFill>
                  <a:prstClr val="black"/>
                </a:solidFill>
              </a:rPr>
              <a:pPr algn="r" eaLnBrk="1" fontAlgn="base" hangingPunct="1">
                <a:spcBef>
                  <a:spcPct val="0"/>
                </a:spcBef>
                <a:spcAft>
                  <a:spcPct val="0"/>
                </a:spcAft>
              </a:pPr>
              <a:t>16</a:t>
            </a:fld>
            <a:endParaRPr lang="en-US" alt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30300" y="674688"/>
            <a:ext cx="4597400" cy="3448050"/>
          </a:xfrm>
          <a:ln/>
        </p:spPr>
      </p:sp>
      <p:sp>
        <p:nvSpPr>
          <p:cNvPr id="212995" name="Rectangle 3"/>
          <p:cNvSpPr>
            <a:spLocks noGrp="1" noChangeArrowheads="1"/>
          </p:cNvSpPr>
          <p:nvPr>
            <p:ph type="body" idx="1"/>
          </p:nvPr>
        </p:nvSpPr>
        <p:spPr>
          <a:xfrm>
            <a:off x="914711" y="4347148"/>
            <a:ext cx="5028579" cy="4122295"/>
          </a:xfrm>
          <a:noFill/>
        </p:spPr>
        <p:txBody>
          <a:bodyPr/>
          <a:lstStyle/>
          <a:p>
            <a:endParaRPr lang="en-CA"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28663" indent="-279400" eaLnBrk="0" hangingPunct="0">
              <a:defRPr>
                <a:solidFill>
                  <a:schemeClr val="tx1"/>
                </a:solidFill>
                <a:latin typeface="Arial" charset="0"/>
              </a:defRPr>
            </a:lvl2pPr>
            <a:lvl3pPr marL="1122363" indent="-225425" eaLnBrk="0" hangingPunct="0">
              <a:defRPr>
                <a:solidFill>
                  <a:schemeClr val="tx1"/>
                </a:solidFill>
                <a:latin typeface="Arial" charset="0"/>
              </a:defRPr>
            </a:lvl3pPr>
            <a:lvl4pPr marL="1570038" indent="-223838" eaLnBrk="0" hangingPunct="0">
              <a:defRPr>
                <a:solidFill>
                  <a:schemeClr val="tx1"/>
                </a:solidFill>
                <a:latin typeface="Arial" charset="0"/>
              </a:defRPr>
            </a:lvl4pPr>
            <a:lvl5pPr marL="2019300" indent="-225425" eaLnBrk="0" hangingPunct="0">
              <a:defRPr>
                <a:solidFill>
                  <a:schemeClr val="tx1"/>
                </a:solidFill>
                <a:latin typeface="Arial" charset="0"/>
              </a:defRPr>
            </a:lvl5pPr>
            <a:lvl6pPr marL="2476500" indent="-225425" eaLnBrk="0" fontAlgn="base" hangingPunct="0">
              <a:spcBef>
                <a:spcPct val="0"/>
              </a:spcBef>
              <a:spcAft>
                <a:spcPct val="0"/>
              </a:spcAft>
              <a:defRPr>
                <a:solidFill>
                  <a:schemeClr val="tx1"/>
                </a:solidFill>
                <a:latin typeface="Arial" charset="0"/>
              </a:defRPr>
            </a:lvl6pPr>
            <a:lvl7pPr marL="2933700" indent="-225425" eaLnBrk="0" fontAlgn="base" hangingPunct="0">
              <a:spcBef>
                <a:spcPct val="0"/>
              </a:spcBef>
              <a:spcAft>
                <a:spcPct val="0"/>
              </a:spcAft>
              <a:defRPr>
                <a:solidFill>
                  <a:schemeClr val="tx1"/>
                </a:solidFill>
                <a:latin typeface="Arial" charset="0"/>
              </a:defRPr>
            </a:lvl7pPr>
            <a:lvl8pPr marL="3390900" indent="-225425" eaLnBrk="0" fontAlgn="base" hangingPunct="0">
              <a:spcBef>
                <a:spcPct val="0"/>
              </a:spcBef>
              <a:spcAft>
                <a:spcPct val="0"/>
              </a:spcAft>
              <a:defRPr>
                <a:solidFill>
                  <a:schemeClr val="tx1"/>
                </a:solidFill>
                <a:latin typeface="Arial" charset="0"/>
              </a:defRPr>
            </a:lvl8pPr>
            <a:lvl9pPr marL="3848100" indent="-225425"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2D0EBACD-9C5B-4C4F-B610-2ED820237B5F}" type="slidenum">
              <a:rPr lang="en-US" altLang="en-US" sz="1200" smtClean="0">
                <a:solidFill>
                  <a:srgbClr val="000000"/>
                </a:solidFill>
                <a:latin typeface="Times New Roman" pitchFamily="18" charset="0"/>
              </a:rPr>
              <a:pPr algn="r" fontAlgn="base">
                <a:spcBef>
                  <a:spcPct val="0"/>
                </a:spcBef>
                <a:spcAft>
                  <a:spcPct val="0"/>
                </a:spcAft>
              </a:pPr>
              <a:t>18</a:t>
            </a:fld>
            <a:endParaRPr lang="en-US" altLang="en-US" sz="1200" smtClean="0">
              <a:solidFill>
                <a:srgbClr val="000000"/>
              </a:solidFill>
              <a:latin typeface="Times New Roman" pitchFamily="18"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p:spPr>
        <p:txBody>
          <a:bodyPr lIns="91435" tIns="45718" rIns="91435" bIns="45718"/>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28663" indent="-279400" eaLnBrk="0" hangingPunct="0">
              <a:defRPr>
                <a:solidFill>
                  <a:schemeClr val="tx1"/>
                </a:solidFill>
                <a:latin typeface="Arial" charset="0"/>
              </a:defRPr>
            </a:lvl2pPr>
            <a:lvl3pPr marL="1122363" indent="-225425" eaLnBrk="0" hangingPunct="0">
              <a:defRPr>
                <a:solidFill>
                  <a:schemeClr val="tx1"/>
                </a:solidFill>
                <a:latin typeface="Arial" charset="0"/>
              </a:defRPr>
            </a:lvl3pPr>
            <a:lvl4pPr marL="1570038" indent="-223838" eaLnBrk="0" hangingPunct="0">
              <a:defRPr>
                <a:solidFill>
                  <a:schemeClr val="tx1"/>
                </a:solidFill>
                <a:latin typeface="Arial" charset="0"/>
              </a:defRPr>
            </a:lvl4pPr>
            <a:lvl5pPr marL="2019300" indent="-225425" eaLnBrk="0" hangingPunct="0">
              <a:defRPr>
                <a:solidFill>
                  <a:schemeClr val="tx1"/>
                </a:solidFill>
                <a:latin typeface="Arial" charset="0"/>
              </a:defRPr>
            </a:lvl5pPr>
            <a:lvl6pPr marL="2476500" indent="-225425" eaLnBrk="0" fontAlgn="base" hangingPunct="0">
              <a:spcBef>
                <a:spcPct val="0"/>
              </a:spcBef>
              <a:spcAft>
                <a:spcPct val="0"/>
              </a:spcAft>
              <a:defRPr>
                <a:solidFill>
                  <a:schemeClr val="tx1"/>
                </a:solidFill>
                <a:latin typeface="Arial" charset="0"/>
              </a:defRPr>
            </a:lvl6pPr>
            <a:lvl7pPr marL="2933700" indent="-225425" eaLnBrk="0" fontAlgn="base" hangingPunct="0">
              <a:spcBef>
                <a:spcPct val="0"/>
              </a:spcBef>
              <a:spcAft>
                <a:spcPct val="0"/>
              </a:spcAft>
              <a:defRPr>
                <a:solidFill>
                  <a:schemeClr val="tx1"/>
                </a:solidFill>
                <a:latin typeface="Arial" charset="0"/>
              </a:defRPr>
            </a:lvl7pPr>
            <a:lvl8pPr marL="3390900" indent="-225425" eaLnBrk="0" fontAlgn="base" hangingPunct="0">
              <a:spcBef>
                <a:spcPct val="0"/>
              </a:spcBef>
              <a:spcAft>
                <a:spcPct val="0"/>
              </a:spcAft>
              <a:defRPr>
                <a:solidFill>
                  <a:schemeClr val="tx1"/>
                </a:solidFill>
                <a:latin typeface="Arial" charset="0"/>
              </a:defRPr>
            </a:lvl8pPr>
            <a:lvl9pPr marL="3848100" indent="-225425"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34B91B46-5F92-4CDF-A739-13B0F8245870}" type="slidenum">
              <a:rPr lang="en-US" altLang="en-US" sz="1200" smtClean="0">
                <a:solidFill>
                  <a:srgbClr val="000000"/>
                </a:solidFill>
                <a:latin typeface="Times New Roman" pitchFamily="18" charset="0"/>
              </a:rPr>
              <a:pPr algn="r" fontAlgn="base">
                <a:spcBef>
                  <a:spcPct val="0"/>
                </a:spcBef>
                <a:spcAft>
                  <a:spcPct val="0"/>
                </a:spcAft>
              </a:pPr>
              <a:t>19</a:t>
            </a:fld>
            <a:endParaRPr lang="en-US" altLang="en-US" sz="1200" smtClean="0">
              <a:solidFill>
                <a:srgbClr val="000000"/>
              </a:solidFill>
              <a:latin typeface="Times New Roman" pitchFamily="18" charset="0"/>
            </a:endParaRPr>
          </a:p>
        </p:txBody>
      </p:sp>
      <p:sp>
        <p:nvSpPr>
          <p:cNvPr id="2" name="Notes Placeholder 1"/>
          <p:cNvSpPr>
            <a:spLocks noGrp="1"/>
          </p:cNvSpPr>
          <p:nvPr>
            <p:ph type="body" idx="1"/>
          </p:nvPr>
        </p:nvSpPr>
        <p:spPr/>
        <p:txBody>
          <a:bodyPr/>
          <a:lstStyle/>
          <a:p>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463248-0980-4C29-8E23-6ACF336D84F8}" type="slidenum">
              <a:rPr lang="en-US" altLang="en-US" smtClean="0"/>
              <a:pPr eaLnBrk="1" hangingPunct="1">
                <a:spcBef>
                  <a:spcPct val="0"/>
                </a:spcBef>
              </a:pPr>
              <a:t>2</a:t>
            </a:fld>
            <a:endParaRPr lang="en-US" altLang="en-US" smtClean="0"/>
          </a:p>
        </p:txBody>
      </p:sp>
      <p:sp>
        <p:nvSpPr>
          <p:cNvPr id="111619" name="Rectangle 2"/>
          <p:cNvSpPr>
            <a:spLocks noGrp="1" noRot="1" noChangeAspect="1" noChangeArrowheads="1" noTextEdit="1"/>
          </p:cNvSpPr>
          <p:nvPr>
            <p:ph type="sldImg"/>
          </p:nvPr>
        </p:nvSpPr>
        <p:spPr>
          <a:xfrm>
            <a:off x="1130300" y="674688"/>
            <a:ext cx="4597400" cy="3448050"/>
          </a:xfrm>
          <a:ln/>
        </p:spPr>
      </p:sp>
      <p:sp>
        <p:nvSpPr>
          <p:cNvPr id="111620" name="Rectangle 3"/>
          <p:cNvSpPr>
            <a:spLocks noGrp="1" noChangeArrowheads="1"/>
          </p:cNvSpPr>
          <p:nvPr>
            <p:ph type="body" idx="1"/>
          </p:nvPr>
        </p:nvSpPr>
        <p:spPr>
          <a:xfrm>
            <a:off x="914711" y="4347148"/>
            <a:ext cx="5028579" cy="4122295"/>
          </a:xfrm>
          <a:noFill/>
        </p:spPr>
        <p:txBody>
          <a:bodyPr/>
          <a:lstStyle/>
          <a:p>
            <a:pPr eaLnBrk="1" hangingPunct="1"/>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28663" indent="-279400" eaLnBrk="0" hangingPunct="0">
              <a:defRPr>
                <a:solidFill>
                  <a:schemeClr val="tx1"/>
                </a:solidFill>
                <a:latin typeface="Arial" charset="0"/>
              </a:defRPr>
            </a:lvl2pPr>
            <a:lvl3pPr marL="1122363" indent="-225425" eaLnBrk="0" hangingPunct="0">
              <a:defRPr>
                <a:solidFill>
                  <a:schemeClr val="tx1"/>
                </a:solidFill>
                <a:latin typeface="Arial" charset="0"/>
              </a:defRPr>
            </a:lvl3pPr>
            <a:lvl4pPr marL="1570038" indent="-223838" eaLnBrk="0" hangingPunct="0">
              <a:defRPr>
                <a:solidFill>
                  <a:schemeClr val="tx1"/>
                </a:solidFill>
                <a:latin typeface="Arial" charset="0"/>
              </a:defRPr>
            </a:lvl4pPr>
            <a:lvl5pPr marL="2019300" indent="-225425" eaLnBrk="0" hangingPunct="0">
              <a:defRPr>
                <a:solidFill>
                  <a:schemeClr val="tx1"/>
                </a:solidFill>
                <a:latin typeface="Arial" charset="0"/>
              </a:defRPr>
            </a:lvl5pPr>
            <a:lvl6pPr marL="2476500" indent="-225425" eaLnBrk="0" fontAlgn="base" hangingPunct="0">
              <a:spcBef>
                <a:spcPct val="0"/>
              </a:spcBef>
              <a:spcAft>
                <a:spcPct val="0"/>
              </a:spcAft>
              <a:defRPr>
                <a:solidFill>
                  <a:schemeClr val="tx1"/>
                </a:solidFill>
                <a:latin typeface="Arial" charset="0"/>
              </a:defRPr>
            </a:lvl6pPr>
            <a:lvl7pPr marL="2933700" indent="-225425" eaLnBrk="0" fontAlgn="base" hangingPunct="0">
              <a:spcBef>
                <a:spcPct val="0"/>
              </a:spcBef>
              <a:spcAft>
                <a:spcPct val="0"/>
              </a:spcAft>
              <a:defRPr>
                <a:solidFill>
                  <a:schemeClr val="tx1"/>
                </a:solidFill>
                <a:latin typeface="Arial" charset="0"/>
              </a:defRPr>
            </a:lvl7pPr>
            <a:lvl8pPr marL="3390900" indent="-225425" eaLnBrk="0" fontAlgn="base" hangingPunct="0">
              <a:spcBef>
                <a:spcPct val="0"/>
              </a:spcBef>
              <a:spcAft>
                <a:spcPct val="0"/>
              </a:spcAft>
              <a:defRPr>
                <a:solidFill>
                  <a:schemeClr val="tx1"/>
                </a:solidFill>
                <a:latin typeface="Arial" charset="0"/>
              </a:defRPr>
            </a:lvl8pPr>
            <a:lvl9pPr marL="3848100" indent="-225425"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7663788A-7C8E-4BB5-819D-338AF6CB2FFB}" type="slidenum">
              <a:rPr lang="en-US" altLang="en-US" sz="1200" smtClean="0">
                <a:solidFill>
                  <a:srgbClr val="000000"/>
                </a:solidFill>
                <a:latin typeface="Times New Roman" pitchFamily="18" charset="0"/>
              </a:rPr>
              <a:pPr algn="r" fontAlgn="base">
                <a:spcBef>
                  <a:spcPct val="0"/>
                </a:spcBef>
                <a:spcAft>
                  <a:spcPct val="0"/>
                </a:spcAft>
              </a:pPr>
              <a:t>20</a:t>
            </a:fld>
            <a:endParaRPr lang="en-US" altLang="en-US" sz="1200" smtClean="0">
              <a:solidFill>
                <a:srgbClr val="000000"/>
              </a:solidFill>
              <a:latin typeface="Times New Roman" pitchFamily="18"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p:spPr>
        <p:txBody>
          <a:bodyPr lIns="91435" tIns="45718" rIns="91435" bIns="45718"/>
          <a:lstStyle/>
          <a:p>
            <a:pPr eaLnBrk="1" hangingPunct="1"/>
            <a:endParaRPr lang="en-CA"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p:spPr>
        <p:txBody>
          <a:bodyPr/>
          <a:lstStyle/>
          <a:p>
            <a:endParaRPr lang="en-US" altLang="en-US" smtClean="0">
              <a:latin typeface="Arial" charset="0"/>
            </a:endParaRPr>
          </a:p>
        </p:txBody>
      </p:sp>
      <p:sp>
        <p:nvSpPr>
          <p:cNvPr id="22426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8D2EB4-AD3E-4231-9FD2-BCEE20F952CD}" type="slidenum">
              <a:rPr lang="en-US" altLang="en-US">
                <a:solidFill>
                  <a:srgbClr val="000000"/>
                </a:solidFill>
              </a:rPr>
              <a:pPr eaLnBrk="1" hangingPunct="1">
                <a:spcBef>
                  <a:spcPct val="0"/>
                </a:spcBef>
              </a:pPr>
              <a:t>21</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28663" indent="-279400" eaLnBrk="0" hangingPunct="0">
              <a:defRPr>
                <a:solidFill>
                  <a:schemeClr val="tx1"/>
                </a:solidFill>
                <a:latin typeface="Arial" charset="0"/>
              </a:defRPr>
            </a:lvl2pPr>
            <a:lvl3pPr marL="1122363" indent="-225425" eaLnBrk="0" hangingPunct="0">
              <a:defRPr>
                <a:solidFill>
                  <a:schemeClr val="tx1"/>
                </a:solidFill>
                <a:latin typeface="Arial" charset="0"/>
              </a:defRPr>
            </a:lvl3pPr>
            <a:lvl4pPr marL="1570038" indent="-223838" eaLnBrk="0" hangingPunct="0">
              <a:defRPr>
                <a:solidFill>
                  <a:schemeClr val="tx1"/>
                </a:solidFill>
                <a:latin typeface="Arial" charset="0"/>
              </a:defRPr>
            </a:lvl4pPr>
            <a:lvl5pPr marL="2019300" indent="-225425" eaLnBrk="0" hangingPunct="0">
              <a:defRPr>
                <a:solidFill>
                  <a:schemeClr val="tx1"/>
                </a:solidFill>
                <a:latin typeface="Arial" charset="0"/>
              </a:defRPr>
            </a:lvl5pPr>
            <a:lvl6pPr marL="2476500" indent="-225425" eaLnBrk="0" fontAlgn="base" hangingPunct="0">
              <a:spcBef>
                <a:spcPct val="0"/>
              </a:spcBef>
              <a:spcAft>
                <a:spcPct val="0"/>
              </a:spcAft>
              <a:defRPr>
                <a:solidFill>
                  <a:schemeClr val="tx1"/>
                </a:solidFill>
                <a:latin typeface="Arial" charset="0"/>
              </a:defRPr>
            </a:lvl6pPr>
            <a:lvl7pPr marL="2933700" indent="-225425" eaLnBrk="0" fontAlgn="base" hangingPunct="0">
              <a:spcBef>
                <a:spcPct val="0"/>
              </a:spcBef>
              <a:spcAft>
                <a:spcPct val="0"/>
              </a:spcAft>
              <a:defRPr>
                <a:solidFill>
                  <a:schemeClr val="tx1"/>
                </a:solidFill>
                <a:latin typeface="Arial" charset="0"/>
              </a:defRPr>
            </a:lvl7pPr>
            <a:lvl8pPr marL="3390900" indent="-225425" eaLnBrk="0" fontAlgn="base" hangingPunct="0">
              <a:spcBef>
                <a:spcPct val="0"/>
              </a:spcBef>
              <a:spcAft>
                <a:spcPct val="0"/>
              </a:spcAft>
              <a:defRPr>
                <a:solidFill>
                  <a:schemeClr val="tx1"/>
                </a:solidFill>
                <a:latin typeface="Arial" charset="0"/>
              </a:defRPr>
            </a:lvl8pPr>
            <a:lvl9pPr marL="3848100" indent="-2254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5E47791B-D478-4038-B997-4E1D1C0A0042}" type="slidenum">
              <a:rPr lang="en-US" altLang="en-US" sz="1200" smtClean="0">
                <a:solidFill>
                  <a:prstClr val="black"/>
                </a:solidFill>
              </a:rPr>
              <a:pPr algn="r" eaLnBrk="1" fontAlgn="base" hangingPunct="1">
                <a:spcBef>
                  <a:spcPct val="0"/>
                </a:spcBef>
                <a:spcAft>
                  <a:spcPct val="0"/>
                </a:spcAft>
              </a:pPr>
              <a:t>22</a:t>
            </a:fld>
            <a:endParaRPr lang="en-US" altLang="en-US" sz="1200" smtClean="0">
              <a:solidFill>
                <a:prstClr val="black"/>
              </a:solidFill>
            </a:endParaRPr>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p:spPr>
        <p:txBody>
          <a:bodyPr lIns="91435" tIns="45718" rIns="91435" bIns="45718"/>
          <a:lstStyle/>
          <a:p>
            <a:pPr eaLnBrk="1" hangingPunct="1"/>
            <a:endParaRPr lang="en-CA"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p:spPr>
        <p:txBody>
          <a:bodyPr/>
          <a:lstStyle/>
          <a:p>
            <a:endParaRPr lang="en-US" altLang="en-US" smtClean="0">
              <a:latin typeface="Arial" charset="0"/>
            </a:endParaRPr>
          </a:p>
        </p:txBody>
      </p:sp>
      <p:sp>
        <p:nvSpPr>
          <p:cNvPr id="22426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8D2EB4-AD3E-4231-9FD2-BCEE20F952CD}" type="slidenum">
              <a:rPr lang="en-US" altLang="en-US">
                <a:solidFill>
                  <a:srgbClr val="000000"/>
                </a:solidFill>
              </a:rPr>
              <a:pPr eaLnBrk="1" hangingPunct="1">
                <a:spcBef>
                  <a:spcPct val="0"/>
                </a:spcBef>
              </a:pPr>
              <a:t>23</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p:spPr>
        <p:txBody>
          <a:bodyPr/>
          <a:lstStyle/>
          <a:p>
            <a:endParaRPr lang="en-US" altLang="en-US" smtClean="0"/>
          </a:p>
        </p:txBody>
      </p:sp>
      <p:sp>
        <p:nvSpPr>
          <p:cNvPr id="183300"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7DC850C-8E9C-4BE8-B8CC-D48FF202A7CA}" type="slidenum">
              <a:rPr lang="en-US" altLang="en-US" sz="1200">
                <a:solidFill>
                  <a:prstClr val="black"/>
                </a:solidFill>
              </a:rPr>
              <a:pPr algn="r" eaLnBrk="1" fontAlgn="base" hangingPunct="1">
                <a:spcBef>
                  <a:spcPct val="0"/>
                </a:spcBef>
                <a:spcAft>
                  <a:spcPct val="0"/>
                </a:spcAft>
              </a:pPr>
              <a:t>24</a:t>
            </a:fld>
            <a:endParaRPr lang="en-US" altLang="en-US" sz="120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28663" indent="-279400" eaLnBrk="0" hangingPunct="0">
              <a:defRPr>
                <a:solidFill>
                  <a:schemeClr val="tx1"/>
                </a:solidFill>
                <a:latin typeface="Arial" charset="0"/>
              </a:defRPr>
            </a:lvl2pPr>
            <a:lvl3pPr marL="1122363" indent="-225425" eaLnBrk="0" hangingPunct="0">
              <a:defRPr>
                <a:solidFill>
                  <a:schemeClr val="tx1"/>
                </a:solidFill>
                <a:latin typeface="Arial" charset="0"/>
              </a:defRPr>
            </a:lvl3pPr>
            <a:lvl4pPr marL="1570038" indent="-223838" eaLnBrk="0" hangingPunct="0">
              <a:defRPr>
                <a:solidFill>
                  <a:schemeClr val="tx1"/>
                </a:solidFill>
                <a:latin typeface="Arial" charset="0"/>
              </a:defRPr>
            </a:lvl4pPr>
            <a:lvl5pPr marL="2019300" indent="-225425" eaLnBrk="0" hangingPunct="0">
              <a:defRPr>
                <a:solidFill>
                  <a:schemeClr val="tx1"/>
                </a:solidFill>
                <a:latin typeface="Arial" charset="0"/>
              </a:defRPr>
            </a:lvl5pPr>
            <a:lvl6pPr marL="2476500" indent="-225425" eaLnBrk="0" fontAlgn="base" hangingPunct="0">
              <a:spcBef>
                <a:spcPct val="0"/>
              </a:spcBef>
              <a:spcAft>
                <a:spcPct val="0"/>
              </a:spcAft>
              <a:defRPr>
                <a:solidFill>
                  <a:schemeClr val="tx1"/>
                </a:solidFill>
                <a:latin typeface="Arial" charset="0"/>
              </a:defRPr>
            </a:lvl6pPr>
            <a:lvl7pPr marL="2933700" indent="-225425" eaLnBrk="0" fontAlgn="base" hangingPunct="0">
              <a:spcBef>
                <a:spcPct val="0"/>
              </a:spcBef>
              <a:spcAft>
                <a:spcPct val="0"/>
              </a:spcAft>
              <a:defRPr>
                <a:solidFill>
                  <a:schemeClr val="tx1"/>
                </a:solidFill>
                <a:latin typeface="Arial" charset="0"/>
              </a:defRPr>
            </a:lvl7pPr>
            <a:lvl8pPr marL="3390900" indent="-225425" eaLnBrk="0" fontAlgn="base" hangingPunct="0">
              <a:spcBef>
                <a:spcPct val="0"/>
              </a:spcBef>
              <a:spcAft>
                <a:spcPct val="0"/>
              </a:spcAft>
              <a:defRPr>
                <a:solidFill>
                  <a:schemeClr val="tx1"/>
                </a:solidFill>
                <a:latin typeface="Arial" charset="0"/>
              </a:defRPr>
            </a:lvl8pPr>
            <a:lvl9pPr marL="3848100" indent="-2254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5E47791B-D478-4038-B997-4E1D1C0A0042}" type="slidenum">
              <a:rPr lang="en-US" altLang="en-US" sz="1200" smtClean="0">
                <a:solidFill>
                  <a:prstClr val="black"/>
                </a:solidFill>
              </a:rPr>
              <a:pPr algn="r" eaLnBrk="1" fontAlgn="base" hangingPunct="1">
                <a:spcBef>
                  <a:spcPct val="0"/>
                </a:spcBef>
                <a:spcAft>
                  <a:spcPct val="0"/>
                </a:spcAft>
              </a:pPr>
              <a:t>25</a:t>
            </a:fld>
            <a:endParaRPr lang="en-US" altLang="en-US" sz="1200" smtClean="0">
              <a:solidFill>
                <a:prstClr val="black"/>
              </a:solidFill>
            </a:endParaRPr>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p:spPr>
        <p:txBody>
          <a:bodyPr lIns="91435" tIns="45718" rIns="91435" bIns="45718"/>
          <a:lstStyle/>
          <a:p>
            <a:pPr eaLnBrk="1" hangingPunct="1"/>
            <a:endParaRPr lang="en-CA"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5D5DB0DC-9853-4406-9CCA-CAF7465C94E6}" type="slidenum">
              <a:rPr lang="en-US" altLang="en-US" sz="1200" smtClean="0">
                <a:solidFill>
                  <a:prstClr val="black"/>
                </a:solidFill>
              </a:rPr>
              <a:pPr algn="r" eaLnBrk="1" fontAlgn="base" hangingPunct="1">
                <a:spcBef>
                  <a:spcPct val="0"/>
                </a:spcBef>
                <a:spcAft>
                  <a:spcPct val="0"/>
                </a:spcAft>
              </a:pPr>
              <a:t>26</a:t>
            </a:fld>
            <a:endParaRPr lang="en-US" altLang="en-US" sz="1200" smtClean="0">
              <a:solidFill>
                <a:prstClr val="black"/>
              </a:solidFill>
            </a:endParaRPr>
          </a:p>
        </p:txBody>
      </p:sp>
      <p:sp>
        <p:nvSpPr>
          <p:cNvPr id="138243" name="Rectangle 2"/>
          <p:cNvSpPr>
            <a:spLocks noGrp="1" noRot="1" noChangeAspect="1" noChangeArrowheads="1" noTextEdit="1"/>
          </p:cNvSpPr>
          <p:nvPr>
            <p:ph type="sldImg"/>
          </p:nvPr>
        </p:nvSpPr>
        <p:spPr>
          <a:xfrm>
            <a:off x="1131888" y="674688"/>
            <a:ext cx="4597400" cy="3448050"/>
          </a:xfrm>
          <a:ln/>
        </p:spPr>
      </p:sp>
      <p:sp>
        <p:nvSpPr>
          <p:cNvPr id="138244" name="Rectangle 3"/>
          <p:cNvSpPr>
            <a:spLocks noGrp="1" noChangeArrowheads="1"/>
          </p:cNvSpPr>
          <p:nvPr>
            <p:ph type="body" idx="1"/>
          </p:nvPr>
        </p:nvSpPr>
        <p:spPr>
          <a:xfrm>
            <a:off x="914400" y="4346575"/>
            <a:ext cx="5029200" cy="4122738"/>
          </a:xfrm>
          <a:noFill/>
        </p:spPr>
        <p:txBody>
          <a:bodyPr lIns="91435" tIns="45718" rIns="91435" bIns="45718"/>
          <a:lstStyle/>
          <a:p>
            <a:pPr eaLnBrk="1" hangingPunct="1"/>
            <a:endParaRPr lang="en-CA"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p:spPr>
        <p:txBody>
          <a:bodyPr/>
          <a:lstStyle/>
          <a:p>
            <a:endParaRPr lang="en-US" altLang="en-US" smtClean="0"/>
          </a:p>
        </p:txBody>
      </p:sp>
      <p:sp>
        <p:nvSpPr>
          <p:cNvPr id="248836"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F1D125DC-B40B-4A4F-9683-C6B5B22C0A06}" type="slidenum">
              <a:rPr lang="en-US" altLang="en-US" smtClean="0">
                <a:solidFill>
                  <a:prstClr val="black"/>
                </a:solidFill>
              </a:rPr>
              <a:pPr algn="r" eaLnBrk="1" fontAlgn="base" hangingPunct="1">
                <a:spcBef>
                  <a:spcPct val="0"/>
                </a:spcBef>
                <a:spcAft>
                  <a:spcPct val="0"/>
                </a:spcAft>
              </a:pPr>
              <a:t>27</a:t>
            </a:fld>
            <a:endParaRPr lang="en-US" altLang="en-US"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0B388980-7862-4A91-A787-F264187C1419}" type="slidenum">
              <a:rPr lang="en-US" sz="1200">
                <a:solidFill>
                  <a:prstClr val="black"/>
                </a:solidFill>
              </a:rPr>
              <a:pPr algn="r" defTabSz="457200">
                <a:defRPr/>
              </a:pPr>
              <a:t>28</a:t>
            </a:fld>
            <a:endParaRPr lang="en-US" sz="120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EDA041B-5A33-4432-B55F-C0D3B795E475}" type="slidenum">
              <a:rPr lang="en-US" altLang="en-US" smtClean="0">
                <a:solidFill>
                  <a:prstClr val="black"/>
                </a:solidFill>
              </a:rPr>
              <a:pPr algn="r" eaLnBrk="1" fontAlgn="base" hangingPunct="1">
                <a:spcBef>
                  <a:spcPct val="0"/>
                </a:spcBef>
                <a:spcAft>
                  <a:spcPct val="0"/>
                </a:spcAft>
              </a:pPr>
              <a:t>29</a:t>
            </a:fld>
            <a:endParaRPr lang="en-US" altLang="en-US" smtClean="0">
              <a:solidFill>
                <a:prstClr val="black"/>
              </a:solidFill>
            </a:endParaRPr>
          </a:p>
        </p:txBody>
      </p:sp>
      <p:sp>
        <p:nvSpPr>
          <p:cNvPr id="249859" name="Rectangle 2"/>
          <p:cNvSpPr>
            <a:spLocks noGrp="1" noRot="1" noChangeAspect="1" noChangeArrowheads="1" noTextEdit="1"/>
          </p:cNvSpPr>
          <p:nvPr>
            <p:ph type="sldImg"/>
          </p:nvPr>
        </p:nvSpPr>
        <p:spPr>
          <a:xfrm>
            <a:off x="1131888" y="674688"/>
            <a:ext cx="4597400" cy="3448050"/>
          </a:xfrm>
          <a:ln/>
        </p:spPr>
      </p:sp>
      <p:sp>
        <p:nvSpPr>
          <p:cNvPr id="249860" name="Rectangle 3"/>
          <p:cNvSpPr>
            <a:spLocks noGrp="1" noChangeArrowheads="1"/>
          </p:cNvSpPr>
          <p:nvPr>
            <p:ph type="body" idx="1"/>
          </p:nvPr>
        </p:nvSpPr>
        <p:spPr>
          <a:xfrm>
            <a:off x="914400" y="4346575"/>
            <a:ext cx="5029200" cy="4122738"/>
          </a:xfrm>
          <a:noFill/>
        </p:spPr>
        <p:txBody>
          <a:bodyPr/>
          <a:lstStyle/>
          <a:p>
            <a:pPr eaLnBrk="1" hangingPunct="1"/>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p:spPr>
        <p:txBody>
          <a:bodyPr/>
          <a:lstStyle/>
          <a:p>
            <a:pPr eaLnBrk="1" hangingPunct="1"/>
            <a:r>
              <a:rPr lang="en-US" altLang="en-US" smtClean="0">
                <a:latin typeface="Arial" charset="0"/>
              </a:rPr>
              <a:t>Today I’m going to describe the core challenges of autism and how they can impact the learning and behaviour of a student with a visual impairment.  I’ll discuss difficulties with self-regulation; higher level thinking; and reciprocal social interaction.  After the break, I’ll share teaching strategies that I’ve used to help address the educational needs of these children.  And then after lunch, I’m going to put you through a set of simulation activities to help you better understand the core characteristics of autism. </a:t>
            </a:r>
          </a:p>
        </p:txBody>
      </p:sp>
      <p:sp>
        <p:nvSpPr>
          <p:cNvPr id="197636" name="Slide Number Placeholder 3"/>
          <p:cNvSpPr txBox="1">
            <a:spLocks noGrp="1"/>
          </p:cNvSpPr>
          <p:nvPr/>
        </p:nvSpPr>
        <p:spPr bwMode="auto">
          <a:xfrm>
            <a:off x="3884027"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13B5B88A-D099-41AE-AAC3-893674805142}" type="slidenum">
              <a:rPr lang="en-US" altLang="en-US" smtClean="0">
                <a:solidFill>
                  <a:srgbClr val="000000"/>
                </a:solidFill>
              </a:rPr>
              <a:pPr algn="r" eaLnBrk="1" fontAlgn="base" hangingPunct="1">
                <a:spcBef>
                  <a:spcPct val="0"/>
                </a:spcBef>
                <a:spcAft>
                  <a:spcPct val="0"/>
                </a:spcAft>
              </a:pPr>
              <a:t>3</a:t>
            </a:fld>
            <a:endParaRPr lang="en-US" alt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31CC57CF-7FFF-458E-BF20-303F589DAC11}" type="slidenum">
              <a:rPr lang="en-US" sz="1200">
                <a:solidFill>
                  <a:prstClr val="black"/>
                </a:solidFill>
              </a:rPr>
              <a:pPr algn="r" defTabSz="457200">
                <a:defRPr/>
              </a:pPr>
              <a:t>30</a:t>
            </a:fld>
            <a:endParaRPr lang="en-US" sz="120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789E80D8-AD09-4CDE-AFDF-B014B10B1B0F}" type="slidenum">
              <a:rPr lang="en-US" sz="1200">
                <a:solidFill>
                  <a:prstClr val="black"/>
                </a:solidFill>
              </a:rPr>
              <a:pPr algn="r" defTabSz="457200">
                <a:defRPr/>
              </a:pPr>
              <a:t>31</a:t>
            </a:fld>
            <a:endParaRPr lang="en-US" sz="120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8B9ACA13-8A51-4720-BD89-B4E7502D3CFC}" type="slidenum">
              <a:rPr lang="en-US" altLang="en-US" smtClean="0">
                <a:solidFill>
                  <a:prstClr val="black"/>
                </a:solidFill>
              </a:rPr>
              <a:pPr algn="r" eaLnBrk="1" fontAlgn="base" hangingPunct="1">
                <a:spcBef>
                  <a:spcPct val="0"/>
                </a:spcBef>
                <a:spcAft>
                  <a:spcPct val="0"/>
                </a:spcAft>
              </a:pPr>
              <a:t>32</a:t>
            </a:fld>
            <a:endParaRPr lang="en-US" altLang="en-US" smtClean="0">
              <a:solidFill>
                <a:prstClr val="black"/>
              </a:solidFill>
            </a:endParaRPr>
          </a:p>
        </p:txBody>
      </p:sp>
      <p:sp>
        <p:nvSpPr>
          <p:cNvPr id="2508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4" tIns="44856" rIns="89714" bIns="44856" anchor="b"/>
          <a:lstStyle>
            <a:lvl1pPr defTabSz="896938" eaLnBrk="0" hangingPunct="0">
              <a:spcBef>
                <a:spcPct val="30000"/>
              </a:spcBef>
              <a:defRPr sz="1200">
                <a:solidFill>
                  <a:schemeClr val="tx1"/>
                </a:solidFill>
                <a:latin typeface="Arial" charset="0"/>
              </a:defRPr>
            </a:lvl1pPr>
            <a:lvl2pPr marL="742950" indent="-285750" defTabSz="896938" eaLnBrk="0" hangingPunct="0">
              <a:spcBef>
                <a:spcPct val="30000"/>
              </a:spcBef>
              <a:defRPr sz="1200">
                <a:solidFill>
                  <a:schemeClr val="tx1"/>
                </a:solidFill>
                <a:latin typeface="Arial" charset="0"/>
              </a:defRPr>
            </a:lvl2pPr>
            <a:lvl3pPr marL="1143000" indent="-228600" defTabSz="896938" eaLnBrk="0" hangingPunct="0">
              <a:spcBef>
                <a:spcPct val="30000"/>
              </a:spcBef>
              <a:defRPr sz="1200">
                <a:solidFill>
                  <a:schemeClr val="tx1"/>
                </a:solidFill>
                <a:latin typeface="Arial" charset="0"/>
              </a:defRPr>
            </a:lvl3pPr>
            <a:lvl4pPr marL="1600200" indent="-228600" defTabSz="896938" eaLnBrk="0" hangingPunct="0">
              <a:spcBef>
                <a:spcPct val="30000"/>
              </a:spcBef>
              <a:defRPr sz="1200">
                <a:solidFill>
                  <a:schemeClr val="tx1"/>
                </a:solidFill>
                <a:latin typeface="Arial" charset="0"/>
              </a:defRPr>
            </a:lvl4pPr>
            <a:lvl5pPr marL="2057400" indent="-228600" defTabSz="896938" eaLnBrk="0" hangingPunct="0">
              <a:spcBef>
                <a:spcPct val="30000"/>
              </a:spcBef>
              <a:defRPr sz="1200">
                <a:solidFill>
                  <a:schemeClr val="tx1"/>
                </a:solidFill>
                <a:latin typeface="Arial" charset="0"/>
              </a:defRPr>
            </a:lvl5pPr>
            <a:lvl6pPr marL="2514600" indent="-228600" defTabSz="896938" eaLnBrk="0" fontAlgn="base" hangingPunct="0">
              <a:spcBef>
                <a:spcPct val="30000"/>
              </a:spcBef>
              <a:spcAft>
                <a:spcPct val="0"/>
              </a:spcAft>
              <a:defRPr sz="1200">
                <a:solidFill>
                  <a:schemeClr val="tx1"/>
                </a:solidFill>
                <a:latin typeface="Arial" charset="0"/>
              </a:defRPr>
            </a:lvl6pPr>
            <a:lvl7pPr marL="2971800" indent="-228600" defTabSz="896938" eaLnBrk="0" fontAlgn="base" hangingPunct="0">
              <a:spcBef>
                <a:spcPct val="30000"/>
              </a:spcBef>
              <a:spcAft>
                <a:spcPct val="0"/>
              </a:spcAft>
              <a:defRPr sz="1200">
                <a:solidFill>
                  <a:schemeClr val="tx1"/>
                </a:solidFill>
                <a:latin typeface="Arial" charset="0"/>
              </a:defRPr>
            </a:lvl7pPr>
            <a:lvl8pPr marL="3429000" indent="-228600" defTabSz="896938" eaLnBrk="0" fontAlgn="base" hangingPunct="0">
              <a:spcBef>
                <a:spcPct val="30000"/>
              </a:spcBef>
              <a:spcAft>
                <a:spcPct val="0"/>
              </a:spcAft>
              <a:defRPr sz="1200">
                <a:solidFill>
                  <a:schemeClr val="tx1"/>
                </a:solidFill>
                <a:latin typeface="Arial" charset="0"/>
              </a:defRPr>
            </a:lvl8pPr>
            <a:lvl9pPr marL="3886200" indent="-228600" defTabSz="896938"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A4038DCA-7D84-44B3-95E8-D42703F79F7D}" type="slidenum">
              <a:rPr lang="en-US" altLang="en-US" smtClean="0">
                <a:solidFill>
                  <a:prstClr val="black"/>
                </a:solidFill>
                <a:latin typeface="Times New Roman" pitchFamily="18" charset="0"/>
              </a:rPr>
              <a:pPr algn="r" eaLnBrk="1" fontAlgn="base" hangingPunct="1">
                <a:spcBef>
                  <a:spcPct val="0"/>
                </a:spcBef>
                <a:spcAft>
                  <a:spcPct val="0"/>
                </a:spcAft>
              </a:pPr>
              <a:t>32</a:t>
            </a:fld>
            <a:endParaRPr lang="en-US" altLang="en-US" smtClean="0">
              <a:solidFill>
                <a:prstClr val="black"/>
              </a:solidFill>
              <a:latin typeface="Times New Roman" pitchFamily="18" charset="0"/>
            </a:endParaRPr>
          </a:p>
        </p:txBody>
      </p:sp>
      <p:sp>
        <p:nvSpPr>
          <p:cNvPr id="250884"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250885" name="Rectangle 3"/>
          <p:cNvSpPr>
            <a:spLocks noGrp="1" noChangeArrowheads="1"/>
          </p:cNvSpPr>
          <p:nvPr>
            <p:ph type="body" idx="1"/>
          </p:nvPr>
        </p:nvSpPr>
        <p:spPr>
          <a:xfrm>
            <a:off x="914400" y="4341813"/>
            <a:ext cx="5029200" cy="4116387"/>
          </a:xfrm>
          <a:noFill/>
        </p:spPr>
        <p:txBody>
          <a:bodyPr lIns="89451" tIns="44725" rIns="89451" bIns="44725"/>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p:spPr>
        <p:txBody>
          <a:bodyPr/>
          <a:lstStyle/>
          <a:p>
            <a:endParaRPr lang="en-US" altLang="en-US" smtClean="0"/>
          </a:p>
        </p:txBody>
      </p:sp>
      <p:sp>
        <p:nvSpPr>
          <p:cNvPr id="251908"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60719186-ADAA-43B7-85F1-9D59B9711A95}" type="slidenum">
              <a:rPr lang="en-US" altLang="en-US" smtClean="0">
                <a:solidFill>
                  <a:prstClr val="black"/>
                </a:solidFill>
              </a:rPr>
              <a:pPr algn="r" eaLnBrk="1" fontAlgn="base" hangingPunct="1">
                <a:spcBef>
                  <a:spcPct val="0"/>
                </a:spcBef>
                <a:spcAft>
                  <a:spcPct val="0"/>
                </a:spcAft>
              </a:pPr>
              <a:t>33</a:t>
            </a:fld>
            <a:endParaRPr lang="en-US" altLang="en-US"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5C4E9CCC-8621-4E27-901E-29F669E84D8B}" type="slidenum">
              <a:rPr lang="en-US" sz="1200">
                <a:solidFill>
                  <a:prstClr val="black"/>
                </a:solidFill>
              </a:rPr>
              <a:pPr algn="r" defTabSz="457200">
                <a:defRPr/>
              </a:pPr>
              <a:t>34</a:t>
            </a:fld>
            <a:endParaRPr lang="en-US" sz="120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60034A-A980-4797-8583-C80DCFBB5C61}" type="slidenum">
              <a:rPr lang="en-US" altLang="en-US" smtClean="0"/>
              <a:pPr eaLnBrk="1" hangingPunct="1">
                <a:spcBef>
                  <a:spcPct val="0"/>
                </a:spcBef>
              </a:pPr>
              <a:t>35</a:t>
            </a:fld>
            <a:endParaRPr lang="en-US" altLang="en-US" smtClean="0"/>
          </a:p>
        </p:txBody>
      </p:sp>
      <p:sp>
        <p:nvSpPr>
          <p:cNvPr id="110595" name="Rectangle 7"/>
          <p:cNvSpPr txBox="1">
            <a:spLocks noGrp="1" noChangeArrowheads="1"/>
          </p:cNvSpPr>
          <p:nvPr/>
        </p:nvSpPr>
        <p:spPr bwMode="auto">
          <a:xfrm>
            <a:off x="3884027"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3CF75B5-90E9-45A2-A35C-C2333B35ED3B}" type="slidenum">
              <a:rPr lang="en-US" altLang="en-US">
                <a:solidFill>
                  <a:srgbClr val="000000"/>
                </a:solidFill>
                <a:latin typeface="Times New Roman" pitchFamily="18" charset="0"/>
              </a:rPr>
              <a:pPr algn="r" eaLnBrk="1" hangingPunct="1">
                <a:spcBef>
                  <a:spcPct val="0"/>
                </a:spcBef>
              </a:pPr>
              <a:t>35</a:t>
            </a:fld>
            <a:endParaRPr lang="en-US" altLang="en-US">
              <a:solidFill>
                <a:srgbClr val="000000"/>
              </a:solidFill>
              <a:latin typeface="Times New Roman" pitchFamily="18" charset="0"/>
            </a:endParaRPr>
          </a:p>
        </p:txBody>
      </p:sp>
      <p:sp>
        <p:nvSpPr>
          <p:cNvPr id="110596" name="Rectangle 2"/>
          <p:cNvSpPr>
            <a:spLocks noGrp="1" noRot="1" noChangeAspect="1" noChangeArrowheads="1" noTextEdit="1"/>
          </p:cNvSpPr>
          <p:nvPr>
            <p:ph type="sldImg"/>
          </p:nvPr>
        </p:nvSpPr>
        <p:spPr>
          <a:xfrm>
            <a:off x="1130300" y="674688"/>
            <a:ext cx="4597400" cy="3448050"/>
          </a:xfrm>
          <a:ln/>
        </p:spPr>
      </p:sp>
      <p:sp>
        <p:nvSpPr>
          <p:cNvPr id="110597" name="Rectangle 3"/>
          <p:cNvSpPr>
            <a:spLocks noGrp="1" noChangeArrowheads="1"/>
          </p:cNvSpPr>
          <p:nvPr>
            <p:ph type="body" idx="1"/>
          </p:nvPr>
        </p:nvSpPr>
        <p:spPr>
          <a:xfrm>
            <a:off x="914711" y="4347148"/>
            <a:ext cx="5028579" cy="4122295"/>
          </a:xfrm>
          <a:noFill/>
        </p:spPr>
        <p:txBody>
          <a:bodyPr lIns="89725" tIns="44862" rIns="89725" bIns="44862"/>
          <a:lstStyle/>
          <a:p>
            <a:pPr eaLnBrk="1" hangingPunct="1"/>
            <a:endParaRPr lang="en-CA"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80776D-FCFF-4C4B-A180-56B15E9DEBC4}" type="slidenum">
              <a:rPr lang="en-US" altLang="en-US" smtClean="0"/>
              <a:pPr eaLnBrk="1" hangingPunct="1">
                <a:spcBef>
                  <a:spcPct val="0"/>
                </a:spcBef>
              </a:pPr>
              <a:t>36</a:t>
            </a:fld>
            <a:endParaRPr lang="en-US" altLang="en-US" smtClean="0"/>
          </a:p>
        </p:txBody>
      </p:sp>
      <p:sp>
        <p:nvSpPr>
          <p:cNvPr id="111619" name="Rectangle 2"/>
          <p:cNvSpPr>
            <a:spLocks noGrp="1" noRot="1" noChangeAspect="1" noChangeArrowheads="1" noTextEdit="1"/>
          </p:cNvSpPr>
          <p:nvPr>
            <p:ph type="sldImg"/>
          </p:nvPr>
        </p:nvSpPr>
        <p:spPr>
          <a:xfrm>
            <a:off x="1130300" y="674688"/>
            <a:ext cx="4597400" cy="3448050"/>
          </a:xfrm>
          <a:ln/>
        </p:spPr>
      </p:sp>
      <p:sp>
        <p:nvSpPr>
          <p:cNvPr id="111620" name="Rectangle 3"/>
          <p:cNvSpPr>
            <a:spLocks noGrp="1" noChangeArrowheads="1"/>
          </p:cNvSpPr>
          <p:nvPr>
            <p:ph type="body" idx="1"/>
          </p:nvPr>
        </p:nvSpPr>
        <p:spPr>
          <a:xfrm>
            <a:off x="914711" y="4347148"/>
            <a:ext cx="5028579" cy="4122295"/>
          </a:xfrm>
          <a:noFill/>
        </p:spPr>
        <p:txBody>
          <a:bodyPr/>
          <a:lstStyle/>
          <a:p>
            <a:pPr eaLnBrk="1" hangingPunct="1"/>
            <a:endParaRPr lang="en-US"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B7F834-B556-4727-873D-8A7EF215AD2B}" type="slidenum">
              <a:rPr lang="en-US" altLang="en-US" smtClean="0"/>
              <a:pPr eaLnBrk="1" hangingPunct="1">
                <a:spcBef>
                  <a:spcPct val="0"/>
                </a:spcBef>
              </a:pPr>
              <a:t>37</a:t>
            </a:fld>
            <a:endParaRPr lang="en-US" altLang="en-US" smtClean="0"/>
          </a:p>
        </p:txBody>
      </p:sp>
      <p:sp>
        <p:nvSpPr>
          <p:cNvPr id="112643" name="Rectangle 2"/>
          <p:cNvSpPr>
            <a:spLocks noGrp="1" noRot="1" noChangeAspect="1" noChangeArrowheads="1" noTextEdit="1"/>
          </p:cNvSpPr>
          <p:nvPr>
            <p:ph type="sldImg"/>
          </p:nvPr>
        </p:nvSpPr>
        <p:spPr>
          <a:xfrm>
            <a:off x="1130300" y="674688"/>
            <a:ext cx="4597400" cy="3448050"/>
          </a:xfrm>
          <a:ln/>
        </p:spPr>
      </p:sp>
      <p:sp>
        <p:nvSpPr>
          <p:cNvPr id="112644" name="Rectangle 3"/>
          <p:cNvSpPr>
            <a:spLocks noGrp="1" noChangeArrowheads="1"/>
          </p:cNvSpPr>
          <p:nvPr>
            <p:ph type="body" idx="1"/>
          </p:nvPr>
        </p:nvSpPr>
        <p:spPr>
          <a:xfrm>
            <a:off x="914711" y="4347148"/>
            <a:ext cx="5028579" cy="4122295"/>
          </a:xfrm>
          <a:noFill/>
        </p:spPr>
        <p:txBody>
          <a:bodyPr/>
          <a:lstStyle/>
          <a:p>
            <a:pPr eaLnBrk="1" hangingPunct="1"/>
            <a:endParaRPr lang="en-US"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9D93E5-E2AA-46B4-B9C6-A9DF0CD24399}" type="slidenum">
              <a:rPr lang="en-US" altLang="en-US">
                <a:solidFill>
                  <a:prstClr val="black"/>
                </a:solidFill>
              </a:rPr>
              <a:pPr eaLnBrk="1" hangingPunct="1">
                <a:spcBef>
                  <a:spcPct val="0"/>
                </a:spcBef>
              </a:pPr>
              <a:t>38</a:t>
            </a:fld>
            <a:endParaRPr lang="en-US" altLang="en-US">
              <a:solidFill>
                <a:prstClr val="black"/>
              </a:solidFill>
            </a:endParaRPr>
          </a:p>
        </p:txBody>
      </p:sp>
      <p:sp>
        <p:nvSpPr>
          <p:cNvPr id="152579" name="Rectangle 2"/>
          <p:cNvSpPr>
            <a:spLocks noGrp="1" noRot="1" noChangeAspect="1" noChangeArrowheads="1" noTextEdit="1"/>
          </p:cNvSpPr>
          <p:nvPr>
            <p:ph type="sldImg"/>
          </p:nvPr>
        </p:nvSpPr>
        <p:spPr>
          <a:xfrm>
            <a:off x="1130300" y="674688"/>
            <a:ext cx="4597400" cy="3448050"/>
          </a:xfrm>
          <a:ln/>
        </p:spPr>
      </p:sp>
      <p:sp>
        <p:nvSpPr>
          <p:cNvPr id="152580" name="Rectangle 3"/>
          <p:cNvSpPr>
            <a:spLocks noGrp="1" noChangeArrowheads="1"/>
          </p:cNvSpPr>
          <p:nvPr>
            <p:ph type="body" idx="1"/>
          </p:nvPr>
        </p:nvSpPr>
        <p:spPr>
          <a:xfrm>
            <a:off x="914711" y="4347148"/>
            <a:ext cx="5028579" cy="4122295"/>
          </a:xfrm>
          <a:noFill/>
        </p:spPr>
        <p:txBody>
          <a:bodyPr/>
          <a:lstStyle/>
          <a:p>
            <a:pPr eaLnBrk="1" hangingPunct="1"/>
            <a:r>
              <a:rPr lang="en-US" altLang="en-US" smtClean="0">
                <a:latin typeface="Arial" charset="0"/>
              </a:rPr>
              <a:t>-Point here is that socialization and communication development involves sharing attention with others, and this is very difficult for students with ASD</a:t>
            </a:r>
          </a:p>
          <a:p>
            <a:pPr eaLnBrk="1" hangingPunct="1"/>
            <a:r>
              <a:rPr lang="en-US" altLang="en-US" smtClean="0">
                <a:latin typeface="Arial" charset="0"/>
              </a:rPr>
              <a:t>-we understand motion to “come”, arms out for a hug, and enjoying the same activity together; may understand something from a conversation and make a tangential comment to bring conversation around to their favourite topic.</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31"/>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D57B1C-FFF5-47FE-95E9-B96D4A47DDAA}" type="slidenum">
              <a:rPr lang="en-US" altLang="en-US">
                <a:solidFill>
                  <a:srgbClr val="000000"/>
                </a:solidFill>
              </a:rPr>
              <a:pPr eaLnBrk="1" hangingPunct="1"/>
              <a:t>39</a:t>
            </a:fld>
            <a:endParaRPr lang="en-US" altLang="en-US">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endParaRPr lang="en-CA"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p:spPr>
        <p:txBody>
          <a:bodyPr/>
          <a:lstStyle/>
          <a:p>
            <a:endParaRPr lang="en-US" altLang="en-US" smtClean="0">
              <a:latin typeface="Arial" charset="0"/>
            </a:endParaRPr>
          </a:p>
        </p:txBody>
      </p:sp>
      <p:sp>
        <p:nvSpPr>
          <p:cNvPr id="20173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EE18A4-0794-4454-9AC6-64DB53EC103F}" type="slidenum">
              <a:rPr lang="en-US" altLang="en-US">
                <a:solidFill>
                  <a:prstClr val="black"/>
                </a:solidFill>
              </a:rPr>
              <a:pPr eaLnBrk="1" hangingPunct="1">
                <a:spcBef>
                  <a:spcPct val="0"/>
                </a:spcBef>
              </a:pPr>
              <a:t>4</a:t>
            </a:fld>
            <a:endParaRPr lang="en-US"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DB9B64-056C-437F-87C6-BDE84530AEF4}" type="slidenum">
              <a:rPr lang="en-US" altLang="en-US" smtClean="0">
                <a:solidFill>
                  <a:srgbClr val="000000"/>
                </a:solidFill>
              </a:rPr>
              <a:pPr eaLnBrk="1" hangingPunct="1">
                <a:spcBef>
                  <a:spcPct val="0"/>
                </a:spcBef>
              </a:pPr>
              <a:t>40</a:t>
            </a:fld>
            <a:endParaRPr lang="en-US" altLang="en-US" smtClean="0">
              <a:solidFill>
                <a:srgbClr val="000000"/>
              </a:solidFill>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endParaRPr lang="en-CA"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r>
              <a:rPr lang="en-US" altLang="en-US" smtClean="0">
                <a:latin typeface="Arial" charset="0"/>
              </a:rPr>
              <a:t>And the challenge here is that the criteria for this spectrum disorder is so varied.  A child can be considered on the autism spectrum when he or she is non-verbal and extremely dependent to a child with incredible talents that is socially awkward.  One diagnosis on paper ‘meets the criteria for Autism’ with very different needs.</a:t>
            </a:r>
          </a:p>
          <a:p>
            <a:r>
              <a:rPr lang="en-US" altLang="en-US" smtClean="0">
                <a:latin typeface="Arial" charset="0"/>
              </a:rPr>
              <a:t>It’s certainly more challenging than programming for a children with anaridia and nystagmas.  Their eye reports usually provide fairly accurate medical information to go by.</a:t>
            </a:r>
          </a:p>
          <a:p>
            <a:r>
              <a:rPr lang="en-US" altLang="en-US" smtClean="0">
                <a:latin typeface="Arial" charset="0"/>
              </a:rPr>
              <a:t> </a:t>
            </a:r>
          </a:p>
        </p:txBody>
      </p:sp>
      <p:sp>
        <p:nvSpPr>
          <p:cNvPr id="20275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FAAC5E-528C-4512-B25F-D26BC9E6D7B6}" type="slidenum">
              <a:rPr lang="en-US" altLang="en-US">
                <a:solidFill>
                  <a:prstClr val="black"/>
                </a:solidFill>
              </a:rPr>
              <a:pPr eaLnBrk="1" hangingPunct="1">
                <a:spcBef>
                  <a:spcPct val="0"/>
                </a:spcBef>
              </a:pPr>
              <a:t>5</a:t>
            </a:fld>
            <a:endParaRPr lang="en-US"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9AF2FB0-A126-4872-A764-F8D2EB581BB9}" type="slidenum">
              <a:rPr lang="en-US" altLang="en-US">
                <a:solidFill>
                  <a:prstClr val="black"/>
                </a:solidFill>
              </a:rPr>
              <a:pPr eaLnBrk="1" hangingPunct="1">
                <a:spcBef>
                  <a:spcPct val="0"/>
                </a:spcBef>
              </a:pPr>
              <a:t>6</a:t>
            </a:fld>
            <a:endParaRPr lang="en-US" altLang="en-US">
              <a:solidFill>
                <a:prstClr val="black"/>
              </a:solidFill>
            </a:endParaRPr>
          </a:p>
        </p:txBody>
      </p:sp>
      <p:sp>
        <p:nvSpPr>
          <p:cNvPr id="232451"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232452" name="Rectangle 3"/>
          <p:cNvSpPr>
            <a:spLocks noGrp="1" noChangeArrowheads="1"/>
          </p:cNvSpPr>
          <p:nvPr>
            <p:ph type="body" idx="1"/>
          </p:nvPr>
        </p:nvSpPr>
        <p:spPr>
          <a:xfrm>
            <a:off x="916264" y="4344025"/>
            <a:ext cx="5025473" cy="4114488"/>
          </a:xfrm>
          <a:noFill/>
        </p:spPr>
        <p:txBody>
          <a:bodyPr lIns="91167" tIns="45582" rIns="91167" bIns="45582"/>
          <a:lstStyle/>
          <a:p>
            <a:pPr eaLnBrk="1" hangingPunct="1"/>
            <a:r>
              <a:rPr lang="en-CA" altLang="en-US" smtClean="0">
                <a:latin typeface="Arial" charset="0"/>
              </a:rPr>
              <a:t>Our background and training provides us with strategies to teach students with V I, however autism is increasingly also being diagnosed with a few of our students.  We are also finding out that it can be challenging to teach compensatory vision skills to students with this dual diagnosis.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p:spPr>
        <p:txBody>
          <a:bodyPr/>
          <a:lstStyle/>
          <a:p>
            <a:endParaRPr lang="en-US" altLang="en-US" smtClean="0">
              <a:latin typeface="Arial" charset="0"/>
            </a:endParaRPr>
          </a:p>
        </p:txBody>
      </p:sp>
      <p:sp>
        <p:nvSpPr>
          <p:cNvPr id="20480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147B84-CF51-46A9-9CC2-F792F18A459B}" type="slidenum">
              <a:rPr lang="en-US" altLang="en-US">
                <a:solidFill>
                  <a:prstClr val="black"/>
                </a:solidFill>
              </a:rPr>
              <a:pPr eaLnBrk="1" hangingPunct="1">
                <a:spcBef>
                  <a:spcPct val="0"/>
                </a:spcBef>
              </a:pPr>
              <a:t>7</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p:spPr>
        <p:txBody>
          <a:bodyPr/>
          <a:lstStyle/>
          <a:p>
            <a:endParaRPr lang="en-US" altLang="en-US" smtClean="0">
              <a:latin typeface="Arial" charset="0"/>
            </a:endParaRPr>
          </a:p>
        </p:txBody>
      </p:sp>
      <p:sp>
        <p:nvSpPr>
          <p:cNvPr id="20582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BCD6C0-404C-4941-977B-DCC32E873291}" type="slidenum">
              <a:rPr lang="en-US" altLang="en-US">
                <a:solidFill>
                  <a:prstClr val="black"/>
                </a:solidFill>
              </a:rPr>
              <a:pPr eaLnBrk="1" hangingPunct="1">
                <a:spcBef>
                  <a:spcPct val="0"/>
                </a:spcBef>
              </a:pPr>
              <a:t>8</a:t>
            </a:fld>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p:spPr>
        <p:txBody>
          <a:bodyPr/>
          <a:lstStyle/>
          <a:p>
            <a:endParaRPr lang="en-US" altLang="en-US" smtClean="0">
              <a:latin typeface="Arial" charset="0"/>
            </a:endParaRPr>
          </a:p>
        </p:txBody>
      </p:sp>
      <p:sp>
        <p:nvSpPr>
          <p:cNvPr id="20582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BCD6C0-404C-4941-977B-DCC32E873291}" type="slidenum">
              <a:rPr lang="en-US" altLang="en-US">
                <a:solidFill>
                  <a:prstClr val="black"/>
                </a:solidFill>
              </a:rPr>
              <a:pPr eaLnBrk="1" hangingPunct="1">
                <a:spcBef>
                  <a:spcPct val="0"/>
                </a:spcBef>
              </a:pPr>
              <a:t>9</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66 w 5740"/>
                <a:gd name="T1" fmla="*/ 5 h 4316"/>
                <a:gd name="T2" fmla="*/ 0 w 5740"/>
                <a:gd name="T3" fmla="*/ 5 h 4316"/>
                <a:gd name="T4" fmla="*/ 0 w 5740"/>
                <a:gd name="T5" fmla="*/ 0 h 4316"/>
                <a:gd name="T6" fmla="*/ 5866 w 5740"/>
                <a:gd name="T7" fmla="*/ 0 h 4316"/>
                <a:gd name="T8" fmla="*/ 5866 w 5740"/>
                <a:gd name="T9" fmla="*/ 5 h 4316"/>
                <a:gd name="T10" fmla="*/ 5866 w 5740"/>
                <a:gd name="T11" fmla="*/ 5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6 w 382"/>
                  <a:gd name="T19" fmla="*/ 96 h 96"/>
                  <a:gd name="T20" fmla="*/ 270 w 382"/>
                  <a:gd name="T21" fmla="*/ 90 h 96"/>
                  <a:gd name="T22" fmla="*/ 318 w 382"/>
                  <a:gd name="T23" fmla="*/ 84 h 96"/>
                  <a:gd name="T24" fmla="*/ 359 w 382"/>
                  <a:gd name="T25" fmla="*/ 66 h 96"/>
                  <a:gd name="T26" fmla="*/ 389 w 382"/>
                  <a:gd name="T27" fmla="*/ 42 h 96"/>
                  <a:gd name="T28" fmla="*/ 383 w 382"/>
                  <a:gd name="T29" fmla="*/ 42 h 96"/>
                  <a:gd name="T30" fmla="*/ 353 w 382"/>
                  <a:gd name="T31" fmla="*/ 66 h 96"/>
                  <a:gd name="T32" fmla="*/ 312 w 382"/>
                  <a:gd name="T33" fmla="*/ 78 h 96"/>
                  <a:gd name="T34" fmla="*/ 270 w 382"/>
                  <a:gd name="T35" fmla="*/ 90 h 96"/>
                  <a:gd name="T36" fmla="*/ 216 w 382"/>
                  <a:gd name="T37" fmla="*/ 96 h 96"/>
                  <a:gd name="T38" fmla="*/ 21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6 w 185"/>
                  <a:gd name="T5" fmla="*/ 36 h 210"/>
                  <a:gd name="T6" fmla="*/ 162 w 185"/>
                  <a:gd name="T7" fmla="*/ 72 h 210"/>
                  <a:gd name="T8" fmla="*/ 168 w 185"/>
                  <a:gd name="T9" fmla="*/ 90 h 210"/>
                  <a:gd name="T10" fmla="*/ 174 w 185"/>
                  <a:gd name="T11" fmla="*/ 114 h 210"/>
                  <a:gd name="T12" fmla="*/ 168 w 185"/>
                  <a:gd name="T13" fmla="*/ 138 h 210"/>
                  <a:gd name="T14" fmla="*/ 156 w 185"/>
                  <a:gd name="T15" fmla="*/ 162 h 210"/>
                  <a:gd name="T16" fmla="*/ 126 w 185"/>
                  <a:gd name="T17" fmla="*/ 180 h 210"/>
                  <a:gd name="T18" fmla="*/ 90 w 185"/>
                  <a:gd name="T19" fmla="*/ 198 h 210"/>
                  <a:gd name="T20" fmla="*/ 103 w 185"/>
                  <a:gd name="T21" fmla="*/ 210 h 210"/>
                  <a:gd name="T22" fmla="*/ 138 w 185"/>
                  <a:gd name="T23" fmla="*/ 192 h 210"/>
                  <a:gd name="T24" fmla="*/ 168 w 185"/>
                  <a:gd name="T25" fmla="*/ 168 h 210"/>
                  <a:gd name="T26" fmla="*/ 186 w 185"/>
                  <a:gd name="T27" fmla="*/ 144 h 210"/>
                  <a:gd name="T28" fmla="*/ 192 w 185"/>
                  <a:gd name="T29" fmla="*/ 114 h 210"/>
                  <a:gd name="T30" fmla="*/ 186 w 185"/>
                  <a:gd name="T31" fmla="*/ 90 h 210"/>
                  <a:gd name="T32" fmla="*/ 180 w 185"/>
                  <a:gd name="T33" fmla="*/ 66 h 210"/>
                  <a:gd name="T34" fmla="*/ 162 w 185"/>
                  <a:gd name="T35" fmla="*/ 48 h 210"/>
                  <a:gd name="T36" fmla="*/ 13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b="1">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b="1">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b="1">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z="3200" b="1">
                    <a:solidFill>
                      <a:srgbClr val="FFFFFF"/>
                    </a:solidFill>
                  </a:endParaRPr>
                </a:p>
              </p:txBody>
            </p:sp>
          </p:grpSp>
        </p:grpSp>
      </p:grpSp>
      <p:sp>
        <p:nvSpPr>
          <p:cNvPr id="912450" name="Rectangle 66"/>
          <p:cNvSpPr>
            <a:spLocks noGrp="1" noChangeArrowheads="1"/>
          </p:cNvSpPr>
          <p:nvPr>
            <p:ph type="ctrTitle" sz="quarter"/>
          </p:nvPr>
        </p:nvSpPr>
        <p:spPr bwMode="auto">
          <a:xfrm>
            <a:off x="685800" y="1692275"/>
            <a:ext cx="77724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912451" name="Rectangle 67"/>
          <p:cNvSpPr>
            <a:spLocks noGrp="1" noChangeArrowheads="1"/>
          </p:cNvSpPr>
          <p:nvPr>
            <p:ph type="subTitle" sz="quarter"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p>
        </p:txBody>
      </p:sp>
      <p:sp>
        <p:nvSpPr>
          <p:cNvPr id="69" name="Rectangle 69"/>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fld id="{1821F890-6237-4DE9-B47A-6C39588B8B3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6015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1439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7217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21 w 5740"/>
                <a:gd name="T1" fmla="*/ 0 h 4316"/>
                <a:gd name="T2" fmla="*/ 0 w 5740"/>
                <a:gd name="T3" fmla="*/ 0 h 4316"/>
                <a:gd name="T4" fmla="*/ 0 w 5740"/>
                <a:gd name="T5" fmla="*/ 0 h 4316"/>
                <a:gd name="T6" fmla="*/ 5921 w 5740"/>
                <a:gd name="T7" fmla="*/ 0 h 4316"/>
                <a:gd name="T8" fmla="*/ 5921 w 5740"/>
                <a:gd name="T9" fmla="*/ 0 h 4316"/>
                <a:gd name="T10" fmla="*/ 5921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9 w 382"/>
                  <a:gd name="T19" fmla="*/ 96 h 96"/>
                  <a:gd name="T20" fmla="*/ 273 w 382"/>
                  <a:gd name="T21" fmla="*/ 90 h 96"/>
                  <a:gd name="T22" fmla="*/ 321 w 382"/>
                  <a:gd name="T23" fmla="*/ 84 h 96"/>
                  <a:gd name="T24" fmla="*/ 362 w 382"/>
                  <a:gd name="T25" fmla="*/ 66 h 96"/>
                  <a:gd name="T26" fmla="*/ 392 w 382"/>
                  <a:gd name="T27" fmla="*/ 42 h 96"/>
                  <a:gd name="T28" fmla="*/ 386 w 382"/>
                  <a:gd name="T29" fmla="*/ 42 h 96"/>
                  <a:gd name="T30" fmla="*/ 356 w 382"/>
                  <a:gd name="T31" fmla="*/ 66 h 96"/>
                  <a:gd name="T32" fmla="*/ 315 w 382"/>
                  <a:gd name="T33" fmla="*/ 78 h 96"/>
                  <a:gd name="T34" fmla="*/ 273 w 382"/>
                  <a:gd name="T35" fmla="*/ 90 h 96"/>
                  <a:gd name="T36" fmla="*/ 219 w 382"/>
                  <a:gd name="T37" fmla="*/ 96 h 96"/>
                  <a:gd name="T38" fmla="*/ 21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9 w 185"/>
                  <a:gd name="T5" fmla="*/ 36 h 210"/>
                  <a:gd name="T6" fmla="*/ 165 w 185"/>
                  <a:gd name="T7" fmla="*/ 72 h 210"/>
                  <a:gd name="T8" fmla="*/ 171 w 185"/>
                  <a:gd name="T9" fmla="*/ 90 h 210"/>
                  <a:gd name="T10" fmla="*/ 177 w 185"/>
                  <a:gd name="T11" fmla="*/ 114 h 210"/>
                  <a:gd name="T12" fmla="*/ 171 w 185"/>
                  <a:gd name="T13" fmla="*/ 138 h 210"/>
                  <a:gd name="T14" fmla="*/ 159 w 185"/>
                  <a:gd name="T15" fmla="*/ 162 h 210"/>
                  <a:gd name="T16" fmla="*/ 129 w 185"/>
                  <a:gd name="T17" fmla="*/ 180 h 210"/>
                  <a:gd name="T18" fmla="*/ 90 w 185"/>
                  <a:gd name="T19" fmla="*/ 198 h 210"/>
                  <a:gd name="T20" fmla="*/ 106 w 185"/>
                  <a:gd name="T21" fmla="*/ 210 h 210"/>
                  <a:gd name="T22" fmla="*/ 141 w 185"/>
                  <a:gd name="T23" fmla="*/ 192 h 210"/>
                  <a:gd name="T24" fmla="*/ 171 w 185"/>
                  <a:gd name="T25" fmla="*/ 168 h 210"/>
                  <a:gd name="T26" fmla="*/ 189 w 185"/>
                  <a:gd name="T27" fmla="*/ 144 h 210"/>
                  <a:gd name="T28" fmla="*/ 195 w 185"/>
                  <a:gd name="T29" fmla="*/ 114 h 210"/>
                  <a:gd name="T30" fmla="*/ 189 w 185"/>
                  <a:gd name="T31" fmla="*/ 90 h 210"/>
                  <a:gd name="T32" fmla="*/ 183 w 185"/>
                  <a:gd name="T33" fmla="*/ 66 h 210"/>
                  <a:gd name="T34" fmla="*/ 165 w 185"/>
                  <a:gd name="T35" fmla="*/ 48 h 210"/>
                  <a:gd name="T36" fmla="*/ 14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grpSp>
        </p:grpSp>
      </p:grpSp>
      <p:sp>
        <p:nvSpPr>
          <p:cNvPr id="11330" name="Rectangle 66"/>
          <p:cNvSpPr>
            <a:spLocks noGrp="1" noChangeArrowheads="1"/>
          </p:cNvSpPr>
          <p:nvPr>
            <p:ph type="ctrTitle" sz="quarter"/>
          </p:nvPr>
        </p:nvSpPr>
        <p:spPr bwMode="auto">
          <a:xfrm>
            <a:off x="685800" y="1692275"/>
            <a:ext cx="77724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11331" name="Rectangle 67"/>
          <p:cNvSpPr>
            <a:spLocks noGrp="1" noChangeArrowheads="1"/>
          </p:cNvSpPr>
          <p:nvPr>
            <p:ph type="subTitle" sz="quarter"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69" name="Rectangle 69"/>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fontAlgn="base">
              <a:spcBef>
                <a:spcPct val="0"/>
              </a:spcBef>
              <a:spcAft>
                <a:spcPct val="0"/>
              </a:spcAft>
              <a:defRPr/>
            </a:pPr>
            <a:fld id="{709A5A5E-B400-4F99-B05F-5E8E184AD155}"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6945301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30600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30518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9148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1252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942911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4387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54156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78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4742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82584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5379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910DC093-A8B4-42D1-AAA3-50DFB8EB569A}" type="slidenum">
              <a:rPr lang="en-US"/>
              <a:pPr>
                <a:defRPr/>
              </a:pPr>
              <a:t>‹#›</a:t>
            </a:fld>
            <a:endParaRPr lang="en-US"/>
          </a:p>
        </p:txBody>
      </p:sp>
    </p:spTree>
    <p:extLst>
      <p:ext uri="{BB962C8B-B14F-4D97-AF65-F5344CB8AC3E}">
        <p14:creationId xmlns:p14="http://schemas.microsoft.com/office/powerpoint/2010/main" val="10716291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52255C5E-FB54-4245-95DE-FFFCFF0D0CDC}" type="slidenum">
              <a:rPr lang="en-US"/>
              <a:pPr>
                <a:defRPr/>
              </a:pPr>
              <a:t>‹#›</a:t>
            </a:fld>
            <a:endParaRPr lang="en-US"/>
          </a:p>
        </p:txBody>
      </p:sp>
    </p:spTree>
    <p:extLst>
      <p:ext uri="{BB962C8B-B14F-4D97-AF65-F5344CB8AC3E}">
        <p14:creationId xmlns:p14="http://schemas.microsoft.com/office/powerpoint/2010/main" val="7922866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C07282CD-1CF7-4153-812D-7E5B3D354197}" type="slidenum">
              <a:rPr lang="en-US"/>
              <a:pPr>
                <a:defRPr/>
              </a:pPr>
              <a:t>‹#›</a:t>
            </a:fld>
            <a:endParaRPr lang="en-US"/>
          </a:p>
        </p:txBody>
      </p:sp>
    </p:spTree>
    <p:extLst>
      <p:ext uri="{BB962C8B-B14F-4D97-AF65-F5344CB8AC3E}">
        <p14:creationId xmlns:p14="http://schemas.microsoft.com/office/powerpoint/2010/main" val="27986796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01333893-D1E9-4F14-B089-A827F5B2F581}" type="slidenum">
              <a:rPr lang="en-US"/>
              <a:pPr>
                <a:defRPr/>
              </a:pPr>
              <a:t>‹#›</a:t>
            </a:fld>
            <a:endParaRPr lang="en-US"/>
          </a:p>
        </p:txBody>
      </p:sp>
    </p:spTree>
    <p:extLst>
      <p:ext uri="{BB962C8B-B14F-4D97-AF65-F5344CB8AC3E}">
        <p14:creationId xmlns:p14="http://schemas.microsoft.com/office/powerpoint/2010/main" val="40383270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pPr>
              <a:defRPr/>
            </a:pPr>
            <a:fld id="{930C91A4-ED4B-4352-A3BA-F7C1D2CB25B9}" type="slidenum">
              <a:rPr lang="en-US"/>
              <a:pPr>
                <a:defRPr/>
              </a:pPr>
              <a:t>‹#›</a:t>
            </a:fld>
            <a:endParaRPr lang="en-US"/>
          </a:p>
        </p:txBody>
      </p:sp>
    </p:spTree>
    <p:extLst>
      <p:ext uri="{BB962C8B-B14F-4D97-AF65-F5344CB8AC3E}">
        <p14:creationId xmlns:p14="http://schemas.microsoft.com/office/powerpoint/2010/main" val="33631063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pPr>
              <a:defRPr/>
            </a:pPr>
            <a:fld id="{A6C434FE-9D37-4864-ABB3-2739ECF90196}" type="slidenum">
              <a:rPr lang="en-US"/>
              <a:pPr>
                <a:defRPr/>
              </a:pPr>
              <a:t>‹#›</a:t>
            </a:fld>
            <a:endParaRPr lang="en-US"/>
          </a:p>
        </p:txBody>
      </p:sp>
    </p:spTree>
    <p:extLst>
      <p:ext uri="{BB962C8B-B14F-4D97-AF65-F5344CB8AC3E}">
        <p14:creationId xmlns:p14="http://schemas.microsoft.com/office/powerpoint/2010/main" val="32166322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B2779B27-8FCA-4EE7-85D4-623E6263911D}" type="slidenum">
              <a:rPr lang="en-US"/>
              <a:pPr>
                <a:defRPr/>
              </a:pPr>
              <a:t>‹#›</a:t>
            </a:fld>
            <a:endParaRPr lang="en-US"/>
          </a:p>
        </p:txBody>
      </p:sp>
    </p:spTree>
    <p:extLst>
      <p:ext uri="{BB962C8B-B14F-4D97-AF65-F5344CB8AC3E}">
        <p14:creationId xmlns:p14="http://schemas.microsoft.com/office/powerpoint/2010/main" val="28535606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F7102759-48DA-45B0-87A1-3B85AD0EF509}" type="slidenum">
              <a:rPr lang="en-US"/>
              <a:pPr>
                <a:defRPr/>
              </a:pPr>
              <a:t>‹#›</a:t>
            </a:fld>
            <a:endParaRPr lang="en-US"/>
          </a:p>
        </p:txBody>
      </p:sp>
    </p:spTree>
    <p:extLst>
      <p:ext uri="{BB962C8B-B14F-4D97-AF65-F5344CB8AC3E}">
        <p14:creationId xmlns:p14="http://schemas.microsoft.com/office/powerpoint/2010/main" val="370783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grpSp>
        </p:grpSp>
      </p:grpSp>
      <p:sp>
        <p:nvSpPr>
          <p:cNvPr id="11330" name="Rectangle 66"/>
          <p:cNvSpPr>
            <a:spLocks noGrp="1" noChangeArrowheads="1"/>
          </p:cNvSpPr>
          <p:nvPr>
            <p:ph type="ctrTitle" sz="quarter"/>
          </p:nvPr>
        </p:nvSpPr>
        <p:spPr bwMode="auto">
          <a:xfrm>
            <a:off x="685800" y="1692275"/>
            <a:ext cx="77724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11331" name="Rectangle 67"/>
          <p:cNvSpPr>
            <a:spLocks noGrp="1" noChangeArrowheads="1"/>
          </p:cNvSpPr>
          <p:nvPr>
            <p:ph type="subTitle" sz="quarter"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69" name="Rectangle 69"/>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fontAlgn="base">
              <a:spcBef>
                <a:spcPct val="0"/>
              </a:spcBef>
              <a:spcAft>
                <a:spcPct val="0"/>
              </a:spcAft>
              <a:defRPr/>
            </a:pPr>
            <a:fld id="{185926C3-CF27-4F76-8818-F384A824C390}"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0042122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E7767B0C-6C44-4FBF-B30C-D2133FEAF69C}" type="slidenum">
              <a:rPr lang="en-US"/>
              <a:pPr>
                <a:defRPr/>
              </a:pPr>
              <a:t>‹#›</a:t>
            </a:fld>
            <a:endParaRPr lang="en-US"/>
          </a:p>
        </p:txBody>
      </p:sp>
    </p:spTree>
    <p:extLst>
      <p:ext uri="{BB962C8B-B14F-4D97-AF65-F5344CB8AC3E}">
        <p14:creationId xmlns:p14="http://schemas.microsoft.com/office/powerpoint/2010/main" val="35374685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92E9FEF1-345B-477A-9131-543C5FCAF71D}" type="slidenum">
              <a:rPr lang="en-US"/>
              <a:pPr>
                <a:defRPr/>
              </a:pPr>
              <a:t>‹#›</a:t>
            </a:fld>
            <a:endParaRPr lang="en-US"/>
          </a:p>
        </p:txBody>
      </p:sp>
    </p:spTree>
    <p:extLst>
      <p:ext uri="{BB962C8B-B14F-4D97-AF65-F5344CB8AC3E}">
        <p14:creationId xmlns:p14="http://schemas.microsoft.com/office/powerpoint/2010/main" val="40991026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E3361212-5A16-4FC6-A52B-2F898BEE432E}" type="slidenum">
              <a:rPr lang="en-US"/>
              <a:pPr>
                <a:defRPr/>
              </a:pPr>
              <a:t>‹#›</a:t>
            </a:fld>
            <a:endParaRPr lang="en-US"/>
          </a:p>
        </p:txBody>
      </p:sp>
    </p:spTree>
    <p:extLst>
      <p:ext uri="{BB962C8B-B14F-4D97-AF65-F5344CB8AC3E}">
        <p14:creationId xmlns:p14="http://schemas.microsoft.com/office/powerpoint/2010/main" val="8852914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atin typeface="Arial" charset="0"/>
              </a:defRPr>
            </a:lvl1pPr>
          </a:lstStyle>
          <a:p>
            <a:pPr>
              <a:defRPr/>
            </a:pPr>
            <a:endParaRPr lang="en-US"/>
          </a:p>
        </p:txBody>
      </p:sp>
      <p:sp>
        <p:nvSpPr>
          <p:cNvPr id="7" name="Footer Placeholder 6"/>
          <p:cNvSpPr>
            <a:spLocks noGrp="1"/>
          </p:cNvSpPr>
          <p:nvPr>
            <p:ph type="ftr" sz="quarter" idx="11"/>
          </p:nvPr>
        </p:nvSpPr>
        <p:spPr/>
        <p:txBody>
          <a:bodyPr/>
          <a:lstStyle>
            <a:lvl1pPr>
              <a:defRPr>
                <a:latin typeface="Arial" charset="0"/>
              </a:defRPr>
            </a:lvl1pPr>
          </a:lstStyle>
          <a:p>
            <a:pPr>
              <a:defRPr/>
            </a:pPr>
            <a:endParaRPr lang="en-US"/>
          </a:p>
        </p:txBody>
      </p:sp>
      <p:sp>
        <p:nvSpPr>
          <p:cNvPr id="8" name="Slide Number Placeholder 7"/>
          <p:cNvSpPr>
            <a:spLocks noGrp="1"/>
          </p:cNvSpPr>
          <p:nvPr>
            <p:ph type="sldNum" sz="quarter" idx="12"/>
          </p:nvPr>
        </p:nvSpPr>
        <p:spPr/>
        <p:txBody>
          <a:bodyPr/>
          <a:lstStyle>
            <a:lvl1pPr>
              <a:defRPr>
                <a:latin typeface="Arial" charset="0"/>
              </a:defRPr>
            </a:lvl1pPr>
          </a:lstStyle>
          <a:p>
            <a:pPr>
              <a:defRPr/>
            </a:pPr>
            <a:fld id="{DCCFE7E6-988B-49C0-937F-27C91489224E}" type="slidenum">
              <a:rPr lang="en-US"/>
              <a:pPr>
                <a:defRPr/>
              </a:pPr>
              <a:t>‹#›</a:t>
            </a:fld>
            <a:endParaRPr lang="en-US"/>
          </a:p>
        </p:txBody>
      </p:sp>
    </p:spTree>
    <p:extLst>
      <p:ext uri="{BB962C8B-B14F-4D97-AF65-F5344CB8AC3E}">
        <p14:creationId xmlns:p14="http://schemas.microsoft.com/office/powerpoint/2010/main" val="3835106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556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74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3802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468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90680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998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9351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7689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961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786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320D42E-A7E7-4DC0-9B1E-54FC6755003A}" type="slidenum">
              <a:rPr lang="en-US"/>
              <a:pPr>
                <a:defRPr/>
              </a:pPr>
              <a:t>‹#›</a:t>
            </a:fld>
            <a:endParaRPr lang="en-US"/>
          </a:p>
        </p:txBody>
      </p:sp>
    </p:spTree>
    <p:extLst>
      <p:ext uri="{BB962C8B-B14F-4D97-AF65-F5344CB8AC3E}">
        <p14:creationId xmlns:p14="http://schemas.microsoft.com/office/powerpoint/2010/main" val="4293086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75F24D8-CA32-4421-841F-3B53B69749E1}" type="slidenum">
              <a:rPr lang="en-US"/>
              <a:pPr>
                <a:defRPr/>
              </a:pPr>
              <a:t>‹#›</a:t>
            </a:fld>
            <a:endParaRPr lang="en-US"/>
          </a:p>
        </p:txBody>
      </p:sp>
    </p:spTree>
    <p:extLst>
      <p:ext uri="{BB962C8B-B14F-4D97-AF65-F5344CB8AC3E}">
        <p14:creationId xmlns:p14="http://schemas.microsoft.com/office/powerpoint/2010/main" val="1005298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9D4D3DF-6942-4425-A745-66EDC7AC66F9}" type="slidenum">
              <a:rPr lang="en-US"/>
              <a:pPr>
                <a:defRPr/>
              </a:pPr>
              <a:t>‹#›</a:t>
            </a:fld>
            <a:endParaRPr lang="en-US"/>
          </a:p>
        </p:txBody>
      </p:sp>
    </p:spTree>
    <p:extLst>
      <p:ext uri="{BB962C8B-B14F-4D97-AF65-F5344CB8AC3E}">
        <p14:creationId xmlns:p14="http://schemas.microsoft.com/office/powerpoint/2010/main" val="3511790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801555A-0246-48E2-A801-B1FCA8B0E201}" type="slidenum">
              <a:rPr lang="en-US"/>
              <a:pPr>
                <a:defRPr/>
              </a:pPr>
              <a:t>‹#›</a:t>
            </a:fld>
            <a:endParaRPr lang="en-US"/>
          </a:p>
        </p:txBody>
      </p:sp>
    </p:spTree>
    <p:extLst>
      <p:ext uri="{BB962C8B-B14F-4D97-AF65-F5344CB8AC3E}">
        <p14:creationId xmlns:p14="http://schemas.microsoft.com/office/powerpoint/2010/main" val="3278384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11722EDD-61A2-4E67-B230-68F37EAFBE7B}" type="slidenum">
              <a:rPr lang="en-US"/>
              <a:pPr>
                <a:defRPr/>
              </a:pPr>
              <a:t>‹#›</a:t>
            </a:fld>
            <a:endParaRPr lang="en-US"/>
          </a:p>
        </p:txBody>
      </p:sp>
    </p:spTree>
    <p:extLst>
      <p:ext uri="{BB962C8B-B14F-4D97-AF65-F5344CB8AC3E}">
        <p14:creationId xmlns:p14="http://schemas.microsoft.com/office/powerpoint/2010/main" val="1799724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210BC2B-3B20-4180-8110-978A1BC88BDA}" type="slidenum">
              <a:rPr lang="en-US"/>
              <a:pPr>
                <a:defRPr/>
              </a:pPr>
              <a:t>‹#›</a:t>
            </a:fld>
            <a:endParaRPr lang="en-US"/>
          </a:p>
        </p:txBody>
      </p:sp>
    </p:spTree>
    <p:extLst>
      <p:ext uri="{BB962C8B-B14F-4D97-AF65-F5344CB8AC3E}">
        <p14:creationId xmlns:p14="http://schemas.microsoft.com/office/powerpoint/2010/main" val="2950517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2DB2B4F-2EB6-4A52-BA29-9BCD9A054422}" type="slidenum">
              <a:rPr lang="en-US"/>
              <a:pPr>
                <a:defRPr/>
              </a:pPr>
              <a:t>‹#›</a:t>
            </a:fld>
            <a:endParaRPr lang="en-US"/>
          </a:p>
        </p:txBody>
      </p:sp>
    </p:spTree>
    <p:extLst>
      <p:ext uri="{BB962C8B-B14F-4D97-AF65-F5344CB8AC3E}">
        <p14:creationId xmlns:p14="http://schemas.microsoft.com/office/powerpoint/2010/main" val="266654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03185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104519B-57A1-4FC2-BE82-CE356B386451}" type="slidenum">
              <a:rPr lang="en-US"/>
              <a:pPr>
                <a:defRPr/>
              </a:pPr>
              <a:t>‹#›</a:t>
            </a:fld>
            <a:endParaRPr lang="en-US"/>
          </a:p>
        </p:txBody>
      </p:sp>
    </p:spTree>
    <p:extLst>
      <p:ext uri="{BB962C8B-B14F-4D97-AF65-F5344CB8AC3E}">
        <p14:creationId xmlns:p14="http://schemas.microsoft.com/office/powerpoint/2010/main" val="678821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79B2B10-534B-40B3-A27B-CFCCEB950497}" type="slidenum">
              <a:rPr lang="en-US"/>
              <a:pPr>
                <a:defRPr/>
              </a:pPr>
              <a:t>‹#›</a:t>
            </a:fld>
            <a:endParaRPr lang="en-US"/>
          </a:p>
        </p:txBody>
      </p:sp>
    </p:spTree>
    <p:extLst>
      <p:ext uri="{BB962C8B-B14F-4D97-AF65-F5344CB8AC3E}">
        <p14:creationId xmlns:p14="http://schemas.microsoft.com/office/powerpoint/2010/main" val="1185890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EA2B1E1-9A76-4413-BA99-CEE01ED7C50B}" type="slidenum">
              <a:rPr lang="en-US"/>
              <a:pPr>
                <a:defRPr/>
              </a:pPr>
              <a:t>‹#›</a:t>
            </a:fld>
            <a:endParaRPr lang="en-US"/>
          </a:p>
        </p:txBody>
      </p:sp>
    </p:spTree>
    <p:extLst>
      <p:ext uri="{BB962C8B-B14F-4D97-AF65-F5344CB8AC3E}">
        <p14:creationId xmlns:p14="http://schemas.microsoft.com/office/powerpoint/2010/main" val="2451307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B0053F3-61BA-4188-8BCD-F5CE8F8F5F2B}" type="slidenum">
              <a:rPr lang="en-US"/>
              <a:pPr>
                <a:defRPr/>
              </a:pPr>
              <a:t>‹#›</a:t>
            </a:fld>
            <a:endParaRPr lang="en-US"/>
          </a:p>
        </p:txBody>
      </p:sp>
    </p:spTree>
    <p:extLst>
      <p:ext uri="{BB962C8B-B14F-4D97-AF65-F5344CB8AC3E}">
        <p14:creationId xmlns:p14="http://schemas.microsoft.com/office/powerpoint/2010/main" val="3418452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06F4622-C80F-41B3-98B0-5DE59E4C25C7}" type="slidenum">
              <a:rPr lang="en-US"/>
              <a:pPr>
                <a:defRPr/>
              </a:pPr>
              <a:t>‹#›</a:t>
            </a:fld>
            <a:endParaRPr lang="en-US"/>
          </a:p>
        </p:txBody>
      </p:sp>
    </p:spTree>
    <p:extLst>
      <p:ext uri="{BB962C8B-B14F-4D97-AF65-F5344CB8AC3E}">
        <p14:creationId xmlns:p14="http://schemas.microsoft.com/office/powerpoint/2010/main" val="3436737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58433FE-F40A-42A4-868C-B28397D84E35}" type="slidenum">
              <a:rPr lang="en-US"/>
              <a:pPr>
                <a:defRPr/>
              </a:pPr>
              <a:t>‹#›</a:t>
            </a:fld>
            <a:endParaRPr lang="en-US"/>
          </a:p>
        </p:txBody>
      </p:sp>
    </p:spTree>
    <p:extLst>
      <p:ext uri="{BB962C8B-B14F-4D97-AF65-F5344CB8AC3E}">
        <p14:creationId xmlns:p14="http://schemas.microsoft.com/office/powerpoint/2010/main" val="598740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C572B74-19C0-461E-A7E1-5E88B605D1FD}" type="slidenum">
              <a:rPr lang="en-US"/>
              <a:pPr>
                <a:defRPr/>
              </a:pPr>
              <a:t>‹#›</a:t>
            </a:fld>
            <a:endParaRPr lang="en-US"/>
          </a:p>
        </p:txBody>
      </p:sp>
    </p:spTree>
    <p:extLst>
      <p:ext uri="{BB962C8B-B14F-4D97-AF65-F5344CB8AC3E}">
        <p14:creationId xmlns:p14="http://schemas.microsoft.com/office/powerpoint/2010/main" val="1439458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9012D45-8319-4731-8D29-B306A67255C4}" type="slidenum">
              <a:rPr lang="en-US"/>
              <a:pPr>
                <a:defRPr/>
              </a:pPr>
              <a:t>‹#›</a:t>
            </a:fld>
            <a:endParaRPr lang="en-US"/>
          </a:p>
        </p:txBody>
      </p:sp>
    </p:spTree>
    <p:extLst>
      <p:ext uri="{BB962C8B-B14F-4D97-AF65-F5344CB8AC3E}">
        <p14:creationId xmlns:p14="http://schemas.microsoft.com/office/powerpoint/2010/main" val="743423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4F2BF928-F3E0-44C5-A5A6-084A862053AE}" type="slidenum">
              <a:rPr lang="en-US"/>
              <a:pPr>
                <a:defRPr/>
              </a:pPr>
              <a:t>‹#›</a:t>
            </a:fld>
            <a:endParaRPr lang="en-US"/>
          </a:p>
        </p:txBody>
      </p:sp>
    </p:spTree>
    <p:extLst>
      <p:ext uri="{BB962C8B-B14F-4D97-AF65-F5344CB8AC3E}">
        <p14:creationId xmlns:p14="http://schemas.microsoft.com/office/powerpoint/2010/main" val="3529527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3A7ABFEE-D4A5-4BCF-978C-2652A741EF91}" type="slidenum">
              <a:rPr lang="en-US"/>
              <a:pPr>
                <a:defRPr/>
              </a:pPr>
              <a:t>‹#›</a:t>
            </a:fld>
            <a:endParaRPr lang="en-US"/>
          </a:p>
        </p:txBody>
      </p:sp>
    </p:spTree>
    <p:extLst>
      <p:ext uri="{BB962C8B-B14F-4D97-AF65-F5344CB8AC3E}">
        <p14:creationId xmlns:p14="http://schemas.microsoft.com/office/powerpoint/2010/main" val="318335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359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A676D885-9501-41CF-8C13-9E82831CB0FC}" type="slidenum">
              <a:rPr lang="en-US"/>
              <a:pPr>
                <a:defRPr/>
              </a:pPr>
              <a:t>‹#›</a:t>
            </a:fld>
            <a:endParaRPr lang="en-US"/>
          </a:p>
        </p:txBody>
      </p:sp>
    </p:spTree>
    <p:extLst>
      <p:ext uri="{BB962C8B-B14F-4D97-AF65-F5344CB8AC3E}">
        <p14:creationId xmlns:p14="http://schemas.microsoft.com/office/powerpoint/2010/main" val="755728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C107D38-3303-47E9-98AC-4D0A48168108}" type="slidenum">
              <a:rPr lang="en-US"/>
              <a:pPr>
                <a:defRPr/>
              </a:pPr>
              <a:t>‹#›</a:t>
            </a:fld>
            <a:endParaRPr lang="en-US"/>
          </a:p>
        </p:txBody>
      </p:sp>
    </p:spTree>
    <p:extLst>
      <p:ext uri="{BB962C8B-B14F-4D97-AF65-F5344CB8AC3E}">
        <p14:creationId xmlns:p14="http://schemas.microsoft.com/office/powerpoint/2010/main" val="1112377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E276A39A-FCE8-4FDF-92F8-E5A8136CAA88}" type="slidenum">
              <a:rPr lang="en-US"/>
              <a:pPr>
                <a:defRPr/>
              </a:pPr>
              <a:t>‹#›</a:t>
            </a:fld>
            <a:endParaRPr lang="en-US"/>
          </a:p>
        </p:txBody>
      </p:sp>
    </p:spTree>
    <p:extLst>
      <p:ext uri="{BB962C8B-B14F-4D97-AF65-F5344CB8AC3E}">
        <p14:creationId xmlns:p14="http://schemas.microsoft.com/office/powerpoint/2010/main" val="1198364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E05F5FF-3195-4798-BAA6-5E1D2FE3C26F}" type="slidenum">
              <a:rPr lang="en-US"/>
              <a:pPr>
                <a:defRPr/>
              </a:pPr>
              <a:t>‹#›</a:t>
            </a:fld>
            <a:endParaRPr lang="en-US"/>
          </a:p>
        </p:txBody>
      </p:sp>
    </p:spTree>
    <p:extLst>
      <p:ext uri="{BB962C8B-B14F-4D97-AF65-F5344CB8AC3E}">
        <p14:creationId xmlns:p14="http://schemas.microsoft.com/office/powerpoint/2010/main" val="1695973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3D2428B-EB71-4F56-9546-1EF7DBE588B1}" type="slidenum">
              <a:rPr lang="en-US"/>
              <a:pPr>
                <a:defRPr/>
              </a:pPr>
              <a:t>‹#›</a:t>
            </a:fld>
            <a:endParaRPr lang="en-US"/>
          </a:p>
        </p:txBody>
      </p:sp>
    </p:spTree>
    <p:extLst>
      <p:ext uri="{BB962C8B-B14F-4D97-AF65-F5344CB8AC3E}">
        <p14:creationId xmlns:p14="http://schemas.microsoft.com/office/powerpoint/2010/main" val="18591575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40 w 5740"/>
                <a:gd name="T1" fmla="*/ 0 h 4316"/>
                <a:gd name="T2" fmla="*/ 0 w 5740"/>
                <a:gd name="T3" fmla="*/ 0 h 4316"/>
                <a:gd name="T4" fmla="*/ 0 w 5740"/>
                <a:gd name="T5" fmla="*/ 0 h 4316"/>
                <a:gd name="T6" fmla="*/ 5940 w 5740"/>
                <a:gd name="T7" fmla="*/ 0 h 4316"/>
                <a:gd name="T8" fmla="*/ 5940 w 5740"/>
                <a:gd name="T9" fmla="*/ 0 h 4316"/>
                <a:gd name="T10" fmla="*/ 594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p:spPr>
            <p:txBody>
              <a:bodyPr/>
              <a:lstStyle/>
              <a:p>
                <a:pPr fontAlgn="base">
                  <a:spcBef>
                    <a:spcPct val="0"/>
                  </a:spcBef>
                  <a:spcAft>
                    <a:spcPct val="0"/>
                  </a:spcAft>
                  <a:defRPr/>
                </a:pPr>
                <a:endParaRPr lang="en-US" sz="3600">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0 w 382"/>
                  <a:gd name="T19" fmla="*/ 96 h 96"/>
                  <a:gd name="T20" fmla="*/ 274 w 382"/>
                  <a:gd name="T21" fmla="*/ 90 h 96"/>
                  <a:gd name="T22" fmla="*/ 322 w 382"/>
                  <a:gd name="T23" fmla="*/ 84 h 96"/>
                  <a:gd name="T24" fmla="*/ 363 w 382"/>
                  <a:gd name="T25" fmla="*/ 66 h 96"/>
                  <a:gd name="T26" fmla="*/ 393 w 382"/>
                  <a:gd name="T27" fmla="*/ 42 h 96"/>
                  <a:gd name="T28" fmla="*/ 387 w 382"/>
                  <a:gd name="T29" fmla="*/ 42 h 96"/>
                  <a:gd name="T30" fmla="*/ 357 w 382"/>
                  <a:gd name="T31" fmla="*/ 66 h 96"/>
                  <a:gd name="T32" fmla="*/ 316 w 382"/>
                  <a:gd name="T33" fmla="*/ 78 h 96"/>
                  <a:gd name="T34" fmla="*/ 274 w 382"/>
                  <a:gd name="T35" fmla="*/ 90 h 96"/>
                  <a:gd name="T36" fmla="*/ 220 w 382"/>
                  <a:gd name="T37" fmla="*/ 96 h 96"/>
                  <a:gd name="T38" fmla="*/ 22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0 w 185"/>
                  <a:gd name="T5" fmla="*/ 36 h 210"/>
                  <a:gd name="T6" fmla="*/ 166 w 185"/>
                  <a:gd name="T7" fmla="*/ 72 h 210"/>
                  <a:gd name="T8" fmla="*/ 172 w 185"/>
                  <a:gd name="T9" fmla="*/ 90 h 210"/>
                  <a:gd name="T10" fmla="*/ 178 w 185"/>
                  <a:gd name="T11" fmla="*/ 114 h 210"/>
                  <a:gd name="T12" fmla="*/ 172 w 185"/>
                  <a:gd name="T13" fmla="*/ 138 h 210"/>
                  <a:gd name="T14" fmla="*/ 160 w 185"/>
                  <a:gd name="T15" fmla="*/ 162 h 210"/>
                  <a:gd name="T16" fmla="*/ 130 w 185"/>
                  <a:gd name="T17" fmla="*/ 180 h 210"/>
                  <a:gd name="T18" fmla="*/ 90 w 185"/>
                  <a:gd name="T19" fmla="*/ 198 h 210"/>
                  <a:gd name="T20" fmla="*/ 107 w 185"/>
                  <a:gd name="T21" fmla="*/ 210 h 210"/>
                  <a:gd name="T22" fmla="*/ 142 w 185"/>
                  <a:gd name="T23" fmla="*/ 192 h 210"/>
                  <a:gd name="T24" fmla="*/ 172 w 185"/>
                  <a:gd name="T25" fmla="*/ 168 h 210"/>
                  <a:gd name="T26" fmla="*/ 190 w 185"/>
                  <a:gd name="T27" fmla="*/ 144 h 210"/>
                  <a:gd name="T28" fmla="*/ 196 w 185"/>
                  <a:gd name="T29" fmla="*/ 114 h 210"/>
                  <a:gd name="T30" fmla="*/ 190 w 185"/>
                  <a:gd name="T31" fmla="*/ 90 h 210"/>
                  <a:gd name="T32" fmla="*/ 184 w 185"/>
                  <a:gd name="T33" fmla="*/ 66 h 210"/>
                  <a:gd name="T34" fmla="*/ 166 w 185"/>
                  <a:gd name="T35" fmla="*/ 48 h 210"/>
                  <a:gd name="T36" fmla="*/ 14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grpSp>
        </p:grpSp>
      </p:grpSp>
      <p:sp>
        <p:nvSpPr>
          <p:cNvPr id="12354" name="Rectangle 66"/>
          <p:cNvSpPr>
            <a:spLocks noGrp="1" noChangeArrowheads="1"/>
          </p:cNvSpPr>
          <p:nvPr>
            <p:ph type="ctrTitle" sz="quarter"/>
          </p:nvPr>
        </p:nvSpPr>
        <p:spPr bwMode="auto">
          <a:xfrm>
            <a:off x="685800" y="1692275"/>
            <a:ext cx="7772400" cy="1736725"/>
          </a:xfrm>
          <a:prstGeom prst="rect">
            <a:avLst/>
          </a:prstGeom>
          <a:noFill/>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12355" name="Rectangle 67"/>
          <p:cNvSpPr>
            <a:spLocks noGrp="1" noChangeArrowheads="1"/>
          </p:cNvSpPr>
          <p:nvPr>
            <p:ph type="subTitle" sz="quarter" idx="1"/>
          </p:nvPr>
        </p:nvSpPr>
        <p:spPr bwMode="auto">
          <a:xfrm>
            <a:off x="1371600" y="3886200"/>
            <a:ext cx="6400800" cy="1752600"/>
          </a:xfrm>
          <a:prstGeom prst="rect">
            <a:avLst/>
          </a:prstGeom>
          <a:noFill/>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69" name="Rectangle 69"/>
          <p:cNvSpPr>
            <a:spLocks noGrp="1" noChangeArrowheads="1"/>
          </p:cNvSpPr>
          <p:nvPr>
            <p:ph type="ftr" sz="quarter" idx="11"/>
          </p:nvPr>
        </p:nvSpPr>
        <p:spPr bwMode="auto">
          <a:xfrm>
            <a:off x="3124200" y="6248400"/>
            <a:ext cx="2895600" cy="457200"/>
          </a:xfrm>
          <a:prstGeom prst="rect">
            <a:avLst/>
          </a:prstGeom>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fld id="{D211332D-30AC-459F-952D-1211C8302A8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682520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7188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8896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815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57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12472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17321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430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9446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3003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6452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448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9"/>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3600">
              <a:solidFill>
                <a:srgbClr val="FFFFFF"/>
              </a:solidFill>
            </a:endParaRPr>
          </a:p>
        </p:txBody>
      </p:sp>
      <p:sp>
        <p:nvSpPr>
          <p:cNvPr id="6" name="Rectangle 70"/>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3600">
              <a:solidFill>
                <a:srgbClr val="FFFFFF"/>
              </a:solidFill>
            </a:endParaRPr>
          </a:p>
        </p:txBody>
      </p:sp>
      <p:sp>
        <p:nvSpPr>
          <p:cNvPr id="7" name="Rectangle 71"/>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D78C2D8B-C9BC-481F-BC9C-14021C32CAFC}" type="slidenum">
              <a:rPr lang="en-US" sz="3600">
                <a:solidFill>
                  <a:srgbClr val="FFFFFF"/>
                </a:solidFill>
              </a:rPr>
              <a:pPr fontAlgn="base">
                <a:spcBef>
                  <a:spcPct val="0"/>
                </a:spcBef>
                <a:spcAft>
                  <a:spcPct val="0"/>
                </a:spcAft>
                <a:defRPr/>
              </a:pPr>
              <a:t>‹#›</a:t>
            </a:fld>
            <a:endParaRPr lang="en-US" sz="3600">
              <a:solidFill>
                <a:srgbClr val="FFFFFF"/>
              </a:solidFill>
            </a:endParaRPr>
          </a:p>
        </p:txBody>
      </p:sp>
    </p:spTree>
    <p:extLst>
      <p:ext uri="{BB962C8B-B14F-4D97-AF65-F5344CB8AC3E}">
        <p14:creationId xmlns:p14="http://schemas.microsoft.com/office/powerpoint/2010/main" val="39090208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grpSp>
        </p:grpSp>
      </p:grpSp>
      <p:sp>
        <p:nvSpPr>
          <p:cNvPr id="470082" name="Rectangle 66"/>
          <p:cNvSpPr>
            <a:spLocks noGrp="1" noChangeArrowheads="1"/>
          </p:cNvSpPr>
          <p:nvPr>
            <p:ph type="ctrTitle" sz="quarter"/>
          </p:nvPr>
        </p:nvSpPr>
        <p:spPr bwMode="auto">
          <a:xfrm>
            <a:off x="685800" y="1692275"/>
            <a:ext cx="77724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470083" name="Rectangle 67"/>
          <p:cNvSpPr>
            <a:spLocks noGrp="1" noChangeArrowheads="1"/>
          </p:cNvSpPr>
          <p:nvPr>
            <p:ph type="subTitle" sz="quarter"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fld id="{AF9CE274-1603-4F31-AEFB-0CDAD916E1C1}" type="datetimeFigureOut">
              <a:rPr lang="en-US">
                <a:solidFill>
                  <a:srgbClr val="FFFFFF"/>
                </a:solidFill>
              </a:rPr>
              <a:pPr fontAlgn="base">
                <a:spcBef>
                  <a:spcPct val="0"/>
                </a:spcBef>
                <a:spcAft>
                  <a:spcPct val="0"/>
                </a:spcAft>
                <a:defRPr/>
              </a:pPr>
              <a:t>10/23/2013</a:t>
            </a:fld>
            <a:endParaRPr lang="en-US">
              <a:solidFill>
                <a:srgbClr val="FFFFFF"/>
              </a:solidFill>
            </a:endParaRPr>
          </a:p>
        </p:txBody>
      </p:sp>
      <p:sp>
        <p:nvSpPr>
          <p:cNvPr id="69" name="Rectangle 69"/>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fld id="{48E6B54C-53A3-4AAC-BD1D-6CC369335324}"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863060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5126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9398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361407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5361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2469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17240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184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0175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25551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6753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2977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CA" altLang="en-US" sz="3200" b="1"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CA" altLang="en-US" sz="3200" b="1"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CA" altLang="en-US" sz="3200" b="1"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CA" altLang="en-US" sz="3200" b="1" smtClean="0">
                    <a:solidFill>
                      <a:srgbClr val="FFFFFF"/>
                    </a:solidFill>
                  </a:endParaRPr>
                </a:p>
              </p:txBody>
            </p:sp>
          </p:grpSp>
        </p:grpSp>
      </p:grpSp>
      <p:sp>
        <p:nvSpPr>
          <p:cNvPr id="912450" name="Rectangle 66"/>
          <p:cNvSpPr>
            <a:spLocks noGrp="1" noChangeArrowheads="1"/>
          </p:cNvSpPr>
          <p:nvPr>
            <p:ph type="ctrTitle" sz="quarter"/>
          </p:nvPr>
        </p:nvSpPr>
        <p:spPr bwMode="auto">
          <a:xfrm>
            <a:off x="685800" y="1692275"/>
            <a:ext cx="77724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912451" name="Rectangle 67"/>
          <p:cNvSpPr>
            <a:spLocks noGrp="1" noChangeArrowheads="1"/>
          </p:cNvSpPr>
          <p:nvPr>
            <p:ph type="subTitle" sz="quarter"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69" name="Rectangle 69"/>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804CA643-553F-476C-ABA9-529290925BB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423358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0925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801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7040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9173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570005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585659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4165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20545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7282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888907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806987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98A695-5ED2-4E28-8C81-38649F564D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452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00301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C08B26-D620-4816-9CEF-562EBA99CF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62522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5B151-271E-41F4-A8D5-14EF0DE5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3077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15A163-A882-4DCA-A579-B7BECF49B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9000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FE7966-9B91-457F-9F12-5413A7CADD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60882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2A4926-3E2C-44C9-9428-40933C3A7B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84486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673DE5E-E5E0-4164-8B16-6F22465B17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26529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229D78-18E5-4535-BDB0-789F793404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2642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4C6F08-17C3-40A3-9FCF-32F9F1F072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53698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A36B8-A7C0-4D80-8936-2724E8B7C4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30439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6C0FB-CB99-42CF-A46D-7F74BA6B86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090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6904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963028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4919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97094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3945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6697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200469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8250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82439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60174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01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1.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911362"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Tree>
    <p:extLst>
      <p:ext uri="{BB962C8B-B14F-4D97-AF65-F5344CB8AC3E}">
        <p14:creationId xmlns:p14="http://schemas.microsoft.com/office/powerpoint/2010/main" val="2037002983"/>
      </p:ext>
    </p:extLst>
  </p:cSld>
  <p:clrMap bg1="dk2" tx1="lt1" bg2="dk1"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42"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425758203"/>
      </p:ext>
    </p:extLst>
  </p:cSld>
  <p:clrMap bg1="dk2" tx1="lt1" bg2="dk1" tx2="lt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5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25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25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defRPr>
            </a:lvl1pPr>
          </a:lstStyle>
          <a:p>
            <a:pPr fontAlgn="base">
              <a:spcBef>
                <a:spcPct val="0"/>
              </a:spcBef>
              <a:spcAft>
                <a:spcPct val="0"/>
              </a:spcAft>
              <a:defRPr/>
            </a:pPr>
            <a:fld id="{3172798D-03FE-459A-9846-A286D41D039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61827398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42"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283777982"/>
      </p:ext>
    </p:extLst>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pSp>
        <p:nvGrpSpPr>
          <p:cNvPr id="285698" name="Group 1026"/>
          <p:cNvGrpSpPr>
            <a:grpSpLocks/>
          </p:cNvGrpSpPr>
          <p:nvPr/>
        </p:nvGrpSpPr>
        <p:grpSpPr bwMode="auto">
          <a:xfrm>
            <a:off x="3175" y="4267200"/>
            <a:ext cx="9140825" cy="2590800"/>
            <a:chOff x="2" y="2688"/>
            <a:chExt cx="5758" cy="1632"/>
          </a:xfrm>
        </p:grpSpPr>
        <p:sp>
          <p:nvSpPr>
            <p:cNvPr id="285699" name="Freeform 1027"/>
            <p:cNvSpPr>
              <a:spLocks/>
            </p:cNvSpPr>
            <p:nvPr/>
          </p:nvSpPr>
          <p:spPr bwMode="hidden">
            <a:xfrm>
              <a:off x="2" y="2688"/>
              <a:ext cx="5758" cy="1632"/>
            </a:xfrm>
            <a:custGeom>
              <a:avLst/>
              <a:gdLst>
                <a:gd name="T0" fmla="*/ 5794 w 5740"/>
                <a:gd name="T1" fmla="*/ 233 h 4316"/>
                <a:gd name="T2" fmla="*/ 0 w 5740"/>
                <a:gd name="T3" fmla="*/ 233 h 4316"/>
                <a:gd name="T4" fmla="*/ 0 w 5740"/>
                <a:gd name="T5" fmla="*/ 0 h 4316"/>
                <a:gd name="T6" fmla="*/ 5794 w 5740"/>
                <a:gd name="T7" fmla="*/ 0 h 4316"/>
                <a:gd name="T8" fmla="*/ 5794 w 5740"/>
                <a:gd name="T9" fmla="*/ 233 h 4316"/>
                <a:gd name="T10" fmla="*/ 5794 w 5740"/>
                <a:gd name="T11" fmla="*/ 2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grpSp>
          <p:nvGrpSpPr>
            <p:cNvPr id="285700" name="Group 1028"/>
            <p:cNvGrpSpPr>
              <a:grpSpLocks/>
            </p:cNvGrpSpPr>
            <p:nvPr userDrawn="1"/>
          </p:nvGrpSpPr>
          <p:grpSpPr bwMode="auto">
            <a:xfrm>
              <a:off x="3528" y="3715"/>
              <a:ext cx="792" cy="521"/>
              <a:chOff x="3527" y="3715"/>
              <a:chExt cx="792" cy="521"/>
            </a:xfrm>
          </p:grpSpPr>
          <p:sp>
            <p:nvSpPr>
              <p:cNvPr id="125" name="Oval 1029"/>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26" name="Oval 1030"/>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27" name="Oval 1031"/>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28" name="Oval 1032"/>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29" name="Oval 1033"/>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30" name="Freeform 1034"/>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31" name="Freeform 1035"/>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32" name="Freeform 1036"/>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33" name="Freeform 1037"/>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34" name="Freeform 1038"/>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35" name="Oval 1039"/>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grpSp>
        <p:grpSp>
          <p:nvGrpSpPr>
            <p:cNvPr id="285712" name="Group 1040"/>
            <p:cNvGrpSpPr>
              <a:grpSpLocks/>
            </p:cNvGrpSpPr>
            <p:nvPr userDrawn="1"/>
          </p:nvGrpSpPr>
          <p:grpSpPr bwMode="auto">
            <a:xfrm>
              <a:off x="1776" y="3631"/>
              <a:ext cx="1626" cy="683"/>
              <a:chOff x="1776" y="3631"/>
              <a:chExt cx="1626" cy="683"/>
            </a:xfrm>
          </p:grpSpPr>
          <p:sp>
            <p:nvSpPr>
              <p:cNvPr id="107" name="Oval 1041"/>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08" name="Oval 1042"/>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09" name="Oval 1043"/>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10" name="Oval 1044"/>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11" name="Oval 1045"/>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12" name="Oval 1046"/>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13" name="Oval 1047"/>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14" name="Oval 1048"/>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15" name="Freeform 1049"/>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16" name="Freeform 1050"/>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17" name="Freeform 1051"/>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18" name="Freeform 1052"/>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85725" name="Freeform 1053"/>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5726" name="Freeform 1054"/>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121" name="Freeform 1055"/>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22" name="Freeform 1056"/>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23" name="Freeform 1057"/>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85730" name="Freeform 1058"/>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grpSp>
        <p:grpSp>
          <p:nvGrpSpPr>
            <p:cNvPr id="285731" name="Group 1059"/>
            <p:cNvGrpSpPr>
              <a:grpSpLocks/>
            </p:cNvGrpSpPr>
            <p:nvPr userDrawn="1"/>
          </p:nvGrpSpPr>
          <p:grpSpPr bwMode="auto">
            <a:xfrm>
              <a:off x="4128" y="3360"/>
              <a:ext cx="1351" cy="821"/>
              <a:chOff x="4128" y="3360"/>
              <a:chExt cx="1351" cy="821"/>
            </a:xfrm>
          </p:grpSpPr>
          <p:sp>
            <p:nvSpPr>
              <p:cNvPr id="90" name="Freeform 1060"/>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91" name="Freeform 1061"/>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92" name="Freeform 1062"/>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93" name="Freeform 1063"/>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94" name="Freeform 1064"/>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95" name="Freeform 1065"/>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96" name="Freeform 1066"/>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85739" name="Freeform 1067"/>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98" name="Freeform 1068"/>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99" name="Freeform 1069"/>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00" name="Freeform 1070"/>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101" name="Oval 1071"/>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02" name="Oval 1072"/>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03" name="Oval 1073"/>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04" name="Oval 1074"/>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05" name="Oval 1075"/>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106" name="Oval 1076"/>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grpSp>
        <p:grpSp>
          <p:nvGrpSpPr>
            <p:cNvPr id="285749" name="Group 1077"/>
            <p:cNvGrpSpPr>
              <a:grpSpLocks/>
            </p:cNvGrpSpPr>
            <p:nvPr userDrawn="1"/>
          </p:nvGrpSpPr>
          <p:grpSpPr bwMode="auto">
            <a:xfrm>
              <a:off x="5280" y="3024"/>
              <a:ext cx="425" cy="258"/>
              <a:chOff x="5280" y="3024"/>
              <a:chExt cx="425" cy="258"/>
            </a:xfrm>
          </p:grpSpPr>
          <p:sp>
            <p:nvSpPr>
              <p:cNvPr id="285750" name="Freeform 1078"/>
              <p:cNvSpPr>
                <a:spLocks/>
              </p:cNvSpPr>
              <p:nvPr/>
            </p:nvSpPr>
            <p:spPr bwMode="hidden">
              <a:xfrm>
                <a:off x="5280" y="3186"/>
                <a:ext cx="383" cy="96"/>
              </a:xfrm>
              <a:custGeom>
                <a:avLst/>
                <a:gdLst>
                  <a:gd name="T0" fmla="*/ 21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2 w 382"/>
                  <a:gd name="T19" fmla="*/ 96 h 96"/>
                  <a:gd name="T20" fmla="*/ 266 w 382"/>
                  <a:gd name="T21" fmla="*/ 90 h 96"/>
                  <a:gd name="T22" fmla="*/ 314 w 382"/>
                  <a:gd name="T23" fmla="*/ 84 h 96"/>
                  <a:gd name="T24" fmla="*/ 355 w 382"/>
                  <a:gd name="T25" fmla="*/ 66 h 96"/>
                  <a:gd name="T26" fmla="*/ 385 w 382"/>
                  <a:gd name="T27" fmla="*/ 42 h 96"/>
                  <a:gd name="T28" fmla="*/ 379 w 382"/>
                  <a:gd name="T29" fmla="*/ 42 h 96"/>
                  <a:gd name="T30" fmla="*/ 349 w 382"/>
                  <a:gd name="T31" fmla="*/ 66 h 96"/>
                  <a:gd name="T32" fmla="*/ 308 w 382"/>
                  <a:gd name="T33" fmla="*/ 78 h 96"/>
                  <a:gd name="T34" fmla="*/ 266 w 382"/>
                  <a:gd name="T35" fmla="*/ 90 h 96"/>
                  <a:gd name="T36" fmla="*/ 212 w 382"/>
                  <a:gd name="T37" fmla="*/ 96 h 96"/>
                  <a:gd name="T38" fmla="*/ 21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5751" name="Freeform 1079"/>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5752" name="Freeform 1080"/>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5753" name="Freeform 1081"/>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5754" name="Freeform 1082"/>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5755" name="Freeform 1083"/>
              <p:cNvSpPr>
                <a:spLocks/>
              </p:cNvSpPr>
              <p:nvPr/>
            </p:nvSpPr>
            <p:spPr bwMode="hidden">
              <a:xfrm>
                <a:off x="5489" y="3042"/>
                <a:ext cx="186" cy="210"/>
              </a:xfrm>
              <a:custGeom>
                <a:avLst/>
                <a:gdLst>
                  <a:gd name="T0" fmla="*/ 0 w 185"/>
                  <a:gd name="T1" fmla="*/ 6 h 210"/>
                  <a:gd name="T2" fmla="*/ 66 w 185"/>
                  <a:gd name="T3" fmla="*/ 12 h 210"/>
                  <a:gd name="T4" fmla="*/ 122 w 185"/>
                  <a:gd name="T5" fmla="*/ 36 h 210"/>
                  <a:gd name="T6" fmla="*/ 158 w 185"/>
                  <a:gd name="T7" fmla="*/ 72 h 210"/>
                  <a:gd name="T8" fmla="*/ 164 w 185"/>
                  <a:gd name="T9" fmla="*/ 90 h 210"/>
                  <a:gd name="T10" fmla="*/ 170 w 185"/>
                  <a:gd name="T11" fmla="*/ 114 h 210"/>
                  <a:gd name="T12" fmla="*/ 164 w 185"/>
                  <a:gd name="T13" fmla="*/ 138 h 210"/>
                  <a:gd name="T14" fmla="*/ 152 w 185"/>
                  <a:gd name="T15" fmla="*/ 162 h 210"/>
                  <a:gd name="T16" fmla="*/ 122 w 185"/>
                  <a:gd name="T17" fmla="*/ 180 h 210"/>
                  <a:gd name="T18" fmla="*/ 90 w 185"/>
                  <a:gd name="T19" fmla="*/ 198 h 210"/>
                  <a:gd name="T20" fmla="*/ 99 w 185"/>
                  <a:gd name="T21" fmla="*/ 210 h 210"/>
                  <a:gd name="T22" fmla="*/ 134 w 185"/>
                  <a:gd name="T23" fmla="*/ 192 h 210"/>
                  <a:gd name="T24" fmla="*/ 164 w 185"/>
                  <a:gd name="T25" fmla="*/ 168 h 210"/>
                  <a:gd name="T26" fmla="*/ 182 w 185"/>
                  <a:gd name="T27" fmla="*/ 144 h 210"/>
                  <a:gd name="T28" fmla="*/ 188 w 185"/>
                  <a:gd name="T29" fmla="*/ 114 h 210"/>
                  <a:gd name="T30" fmla="*/ 182 w 185"/>
                  <a:gd name="T31" fmla="*/ 90 h 210"/>
                  <a:gd name="T32" fmla="*/ 176 w 185"/>
                  <a:gd name="T33" fmla="*/ 66 h 210"/>
                  <a:gd name="T34" fmla="*/ 158 w 185"/>
                  <a:gd name="T35" fmla="*/ 48 h 210"/>
                  <a:gd name="T36" fmla="*/ 13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5756" name="Freeform 1084"/>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grpSp>
            <p:nvGrpSpPr>
              <p:cNvPr id="285757" name="Group 1085"/>
              <p:cNvGrpSpPr>
                <a:grpSpLocks/>
              </p:cNvGrpSpPr>
              <p:nvPr/>
            </p:nvGrpSpPr>
            <p:grpSpPr bwMode="auto">
              <a:xfrm>
                <a:off x="5381" y="3085"/>
                <a:ext cx="227" cy="132"/>
                <a:chOff x="5381" y="3085"/>
                <a:chExt cx="227" cy="132"/>
              </a:xfrm>
            </p:grpSpPr>
            <p:sp>
              <p:nvSpPr>
                <p:cNvPr id="285758" name="Oval 1086"/>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
              <p:nvSpPr>
                <p:cNvPr id="285759" name="Oval 1087"/>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
              <p:nvSpPr>
                <p:cNvPr id="285760" name="Oval 1088"/>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
              <p:nvSpPr>
                <p:cNvPr id="285761" name="Oval 1089"/>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grpSp>
        </p:grpSp>
      </p:grpSp>
      <p:sp>
        <p:nvSpPr>
          <p:cNvPr id="208963"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08964"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6" name="Rectangle 1092"/>
          <p:cNvSpPr>
            <a:spLocks noGrp="1" noChangeArrowheads="1"/>
          </p:cNvSpPr>
          <p:nvPr>
            <p:ph type="dt" sz="quarter" idx="2"/>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defRPr>
            </a:lvl1pPr>
          </a:lstStyle>
          <a:p>
            <a:pPr fontAlgn="base">
              <a:spcBef>
                <a:spcPct val="0"/>
              </a:spcBef>
              <a:spcAft>
                <a:spcPct val="0"/>
              </a:spcAft>
              <a:defRPr/>
            </a:pPr>
            <a:endParaRPr lang="en-US"/>
          </a:p>
        </p:txBody>
      </p:sp>
      <p:sp>
        <p:nvSpPr>
          <p:cNvPr id="137" name="Rectangle 1093"/>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defRPr>
            </a:lvl1pPr>
          </a:lstStyle>
          <a:p>
            <a:pPr fontAlgn="base">
              <a:spcBef>
                <a:spcPct val="0"/>
              </a:spcBef>
              <a:spcAft>
                <a:spcPct val="0"/>
              </a:spcAft>
              <a:defRPr/>
            </a:pPr>
            <a:endParaRPr lang="en-US"/>
          </a:p>
        </p:txBody>
      </p:sp>
      <p:sp>
        <p:nvSpPr>
          <p:cNvPr id="138" name="Rectangle 1094"/>
          <p:cNvSpPr>
            <a:spLocks noGrp="1" noChangeArrowheads="1"/>
          </p:cNvSpPr>
          <p:nvPr>
            <p:ph type="sldNum" sz="quarter" idx="4"/>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defRPr>
            </a:lvl1pPr>
          </a:lstStyle>
          <a:p>
            <a:pPr fontAlgn="base">
              <a:spcBef>
                <a:spcPct val="0"/>
              </a:spcBef>
              <a:spcAft>
                <a:spcPct val="0"/>
              </a:spcAft>
              <a:defRPr/>
            </a:pPr>
            <a:fld id="{6B804EE1-81E0-49B8-A7C0-F4F97AAA9FA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28013891"/>
      </p:ext>
    </p:extLst>
  </p:cSld>
  <p:clrMap bg1="dk2" tx1="lt1" bg2="dk1"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accent2"/>
        </a:buClr>
        <a:buChar char="•"/>
        <a:defRPr sz="2400">
          <a:solidFill>
            <a:schemeClr val="tx1"/>
          </a:solidFill>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90882"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grpSp>
        <p:nvGrpSpPr>
          <p:cNvPr id="288771" name="Group 3"/>
          <p:cNvGrpSpPr>
            <a:grpSpLocks/>
          </p:cNvGrpSpPr>
          <p:nvPr/>
        </p:nvGrpSpPr>
        <p:grpSpPr bwMode="auto">
          <a:xfrm>
            <a:off x="3175" y="4267200"/>
            <a:ext cx="9140825" cy="2590800"/>
            <a:chOff x="2" y="2688"/>
            <a:chExt cx="5758" cy="1632"/>
          </a:xfrm>
        </p:grpSpPr>
        <p:sp>
          <p:nvSpPr>
            <p:cNvPr id="288772" name="Freeform 4"/>
            <p:cNvSpPr>
              <a:spLocks/>
            </p:cNvSpPr>
            <p:nvPr/>
          </p:nvSpPr>
          <p:spPr bwMode="hidden">
            <a:xfrm>
              <a:off x="2" y="2688"/>
              <a:ext cx="5758" cy="1632"/>
            </a:xfrm>
            <a:custGeom>
              <a:avLst/>
              <a:gdLst>
                <a:gd name="T0" fmla="*/ 5794 w 5740"/>
                <a:gd name="T1" fmla="*/ 233 h 4316"/>
                <a:gd name="T2" fmla="*/ 0 w 5740"/>
                <a:gd name="T3" fmla="*/ 233 h 4316"/>
                <a:gd name="T4" fmla="*/ 0 w 5740"/>
                <a:gd name="T5" fmla="*/ 0 h 4316"/>
                <a:gd name="T6" fmla="*/ 5794 w 5740"/>
                <a:gd name="T7" fmla="*/ 0 h 4316"/>
                <a:gd name="T8" fmla="*/ 5794 w 5740"/>
                <a:gd name="T9" fmla="*/ 233 h 4316"/>
                <a:gd name="T10" fmla="*/ 5794 w 5740"/>
                <a:gd name="T11" fmla="*/ 2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grpSp>
          <p:nvGrpSpPr>
            <p:cNvPr id="288773" name="Group 5"/>
            <p:cNvGrpSpPr>
              <a:grpSpLocks/>
            </p:cNvGrpSpPr>
            <p:nvPr userDrawn="1"/>
          </p:nvGrpSpPr>
          <p:grpSpPr bwMode="auto">
            <a:xfrm>
              <a:off x="3528" y="3715"/>
              <a:ext cx="792" cy="521"/>
              <a:chOff x="3527" y="3715"/>
              <a:chExt cx="792" cy="521"/>
            </a:xfrm>
          </p:grpSpPr>
          <p:sp>
            <p:nvSpPr>
              <p:cNvPr id="89088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88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88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88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89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891"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892"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893"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894"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895"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89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grpSp>
        <p:grpSp>
          <p:nvGrpSpPr>
            <p:cNvPr id="288785" name="Group 17"/>
            <p:cNvGrpSpPr>
              <a:grpSpLocks/>
            </p:cNvGrpSpPr>
            <p:nvPr userDrawn="1"/>
          </p:nvGrpSpPr>
          <p:grpSpPr bwMode="auto">
            <a:xfrm>
              <a:off x="1776" y="3631"/>
              <a:ext cx="1626" cy="683"/>
              <a:chOff x="1776" y="3631"/>
              <a:chExt cx="1626" cy="683"/>
            </a:xfrm>
          </p:grpSpPr>
          <p:sp>
            <p:nvSpPr>
              <p:cNvPr id="89089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89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0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0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0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0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0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0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06"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07"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08"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09"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88798"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8799"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890912"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13"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14"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88803"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grpSp>
        <p:grpSp>
          <p:nvGrpSpPr>
            <p:cNvPr id="288804" name="Group 36"/>
            <p:cNvGrpSpPr>
              <a:grpSpLocks/>
            </p:cNvGrpSpPr>
            <p:nvPr userDrawn="1"/>
          </p:nvGrpSpPr>
          <p:grpSpPr bwMode="auto">
            <a:xfrm>
              <a:off x="4128" y="3360"/>
              <a:ext cx="1351" cy="821"/>
              <a:chOff x="4128" y="3360"/>
              <a:chExt cx="1351" cy="821"/>
            </a:xfrm>
          </p:grpSpPr>
          <p:sp>
            <p:nvSpPr>
              <p:cNvPr id="890917"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18"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19"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20"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21"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22"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23"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288812"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890925"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26"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27"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
            <p:nvSpPr>
              <p:cNvPr id="89092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2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3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3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3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sp>
            <p:nvSpPr>
              <p:cNvPr id="89093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CA" sz="3200" b="1">
                  <a:solidFill>
                    <a:srgbClr val="FFFFFF"/>
                  </a:solidFill>
                </a:endParaRPr>
              </a:p>
            </p:txBody>
          </p:sp>
        </p:grpSp>
        <p:grpSp>
          <p:nvGrpSpPr>
            <p:cNvPr id="288822" name="Group 54"/>
            <p:cNvGrpSpPr>
              <a:grpSpLocks/>
            </p:cNvGrpSpPr>
            <p:nvPr userDrawn="1"/>
          </p:nvGrpSpPr>
          <p:grpSpPr bwMode="auto">
            <a:xfrm>
              <a:off x="5280" y="3024"/>
              <a:ext cx="425" cy="258"/>
              <a:chOff x="5280" y="3024"/>
              <a:chExt cx="425" cy="258"/>
            </a:xfrm>
          </p:grpSpPr>
          <p:sp>
            <p:nvSpPr>
              <p:cNvPr id="288823" name="Freeform 55"/>
              <p:cNvSpPr>
                <a:spLocks/>
              </p:cNvSpPr>
              <p:nvPr/>
            </p:nvSpPr>
            <p:spPr bwMode="hidden">
              <a:xfrm>
                <a:off x="5280" y="3186"/>
                <a:ext cx="383" cy="96"/>
              </a:xfrm>
              <a:custGeom>
                <a:avLst/>
                <a:gdLst>
                  <a:gd name="T0" fmla="*/ 21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2 w 382"/>
                  <a:gd name="T19" fmla="*/ 96 h 96"/>
                  <a:gd name="T20" fmla="*/ 266 w 382"/>
                  <a:gd name="T21" fmla="*/ 90 h 96"/>
                  <a:gd name="T22" fmla="*/ 314 w 382"/>
                  <a:gd name="T23" fmla="*/ 84 h 96"/>
                  <a:gd name="T24" fmla="*/ 355 w 382"/>
                  <a:gd name="T25" fmla="*/ 66 h 96"/>
                  <a:gd name="T26" fmla="*/ 385 w 382"/>
                  <a:gd name="T27" fmla="*/ 42 h 96"/>
                  <a:gd name="T28" fmla="*/ 379 w 382"/>
                  <a:gd name="T29" fmla="*/ 42 h 96"/>
                  <a:gd name="T30" fmla="*/ 349 w 382"/>
                  <a:gd name="T31" fmla="*/ 66 h 96"/>
                  <a:gd name="T32" fmla="*/ 308 w 382"/>
                  <a:gd name="T33" fmla="*/ 78 h 96"/>
                  <a:gd name="T34" fmla="*/ 266 w 382"/>
                  <a:gd name="T35" fmla="*/ 90 h 96"/>
                  <a:gd name="T36" fmla="*/ 212 w 382"/>
                  <a:gd name="T37" fmla="*/ 96 h 96"/>
                  <a:gd name="T38" fmla="*/ 21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8824"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8825"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8826"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8827"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8828" name="Freeform 60"/>
              <p:cNvSpPr>
                <a:spLocks/>
              </p:cNvSpPr>
              <p:nvPr/>
            </p:nvSpPr>
            <p:spPr bwMode="hidden">
              <a:xfrm>
                <a:off x="5489" y="3042"/>
                <a:ext cx="186" cy="210"/>
              </a:xfrm>
              <a:custGeom>
                <a:avLst/>
                <a:gdLst>
                  <a:gd name="T0" fmla="*/ 0 w 185"/>
                  <a:gd name="T1" fmla="*/ 6 h 210"/>
                  <a:gd name="T2" fmla="*/ 66 w 185"/>
                  <a:gd name="T3" fmla="*/ 12 h 210"/>
                  <a:gd name="T4" fmla="*/ 122 w 185"/>
                  <a:gd name="T5" fmla="*/ 36 h 210"/>
                  <a:gd name="T6" fmla="*/ 158 w 185"/>
                  <a:gd name="T7" fmla="*/ 72 h 210"/>
                  <a:gd name="T8" fmla="*/ 164 w 185"/>
                  <a:gd name="T9" fmla="*/ 90 h 210"/>
                  <a:gd name="T10" fmla="*/ 170 w 185"/>
                  <a:gd name="T11" fmla="*/ 114 h 210"/>
                  <a:gd name="T12" fmla="*/ 164 w 185"/>
                  <a:gd name="T13" fmla="*/ 138 h 210"/>
                  <a:gd name="T14" fmla="*/ 152 w 185"/>
                  <a:gd name="T15" fmla="*/ 162 h 210"/>
                  <a:gd name="T16" fmla="*/ 122 w 185"/>
                  <a:gd name="T17" fmla="*/ 180 h 210"/>
                  <a:gd name="T18" fmla="*/ 90 w 185"/>
                  <a:gd name="T19" fmla="*/ 198 h 210"/>
                  <a:gd name="T20" fmla="*/ 99 w 185"/>
                  <a:gd name="T21" fmla="*/ 210 h 210"/>
                  <a:gd name="T22" fmla="*/ 134 w 185"/>
                  <a:gd name="T23" fmla="*/ 192 h 210"/>
                  <a:gd name="T24" fmla="*/ 164 w 185"/>
                  <a:gd name="T25" fmla="*/ 168 h 210"/>
                  <a:gd name="T26" fmla="*/ 182 w 185"/>
                  <a:gd name="T27" fmla="*/ 144 h 210"/>
                  <a:gd name="T28" fmla="*/ 188 w 185"/>
                  <a:gd name="T29" fmla="*/ 114 h 210"/>
                  <a:gd name="T30" fmla="*/ 182 w 185"/>
                  <a:gd name="T31" fmla="*/ 90 h 210"/>
                  <a:gd name="T32" fmla="*/ 176 w 185"/>
                  <a:gd name="T33" fmla="*/ 66 h 210"/>
                  <a:gd name="T34" fmla="*/ 158 w 185"/>
                  <a:gd name="T35" fmla="*/ 48 h 210"/>
                  <a:gd name="T36" fmla="*/ 13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sp>
            <p:nvSpPr>
              <p:cNvPr id="288829"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endParaRPr>
              </a:p>
            </p:txBody>
          </p:sp>
          <p:grpSp>
            <p:nvGrpSpPr>
              <p:cNvPr id="288830" name="Group 62"/>
              <p:cNvGrpSpPr>
                <a:grpSpLocks/>
              </p:cNvGrpSpPr>
              <p:nvPr/>
            </p:nvGrpSpPr>
            <p:grpSpPr bwMode="auto">
              <a:xfrm>
                <a:off x="5381" y="3085"/>
                <a:ext cx="227" cy="132"/>
                <a:chOff x="5381" y="3085"/>
                <a:chExt cx="227" cy="132"/>
              </a:xfrm>
            </p:grpSpPr>
            <p:sp>
              <p:nvSpPr>
                <p:cNvPr id="28883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
              <p:nvSpPr>
                <p:cNvPr id="28883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
              <p:nvSpPr>
                <p:cNvPr id="28883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
              <p:nvSpPr>
                <p:cNvPr id="28883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grpSp>
        </p:grpSp>
      </p:grpSp>
      <p:sp>
        <p:nvSpPr>
          <p:cNvPr id="890947"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90948"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49"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mn-lt"/>
              </a:defRPr>
            </a:lvl1pPr>
          </a:lstStyle>
          <a:p>
            <a:pPr fontAlgn="base">
              <a:spcBef>
                <a:spcPct val="0"/>
              </a:spcBef>
              <a:spcAft>
                <a:spcPct val="0"/>
              </a:spcAft>
              <a:defRPr/>
            </a:pPr>
            <a:endParaRPr lang="en-US"/>
          </a:p>
        </p:txBody>
      </p:sp>
      <p:sp>
        <p:nvSpPr>
          <p:cNvPr id="890950"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mn-lt"/>
              </a:defRPr>
            </a:lvl1pPr>
          </a:lstStyle>
          <a:p>
            <a:pPr fontAlgn="base">
              <a:spcBef>
                <a:spcPct val="0"/>
              </a:spcBef>
              <a:spcAft>
                <a:spcPct val="0"/>
              </a:spcAft>
              <a:defRPr/>
            </a:pPr>
            <a:endParaRPr lang="en-US"/>
          </a:p>
        </p:txBody>
      </p:sp>
      <p:sp>
        <p:nvSpPr>
          <p:cNvPr id="890951"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mn-lt"/>
              </a:defRPr>
            </a:lvl1pPr>
          </a:lstStyle>
          <a:p>
            <a:pPr fontAlgn="base">
              <a:spcBef>
                <a:spcPct val="0"/>
              </a:spcBef>
              <a:spcAft>
                <a:spcPct val="0"/>
              </a:spcAft>
              <a:defRPr/>
            </a:pPr>
            <a:fld id="{17F2EC8F-63CE-4D62-A9D7-46A3AA3889F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862453714"/>
      </p:ext>
    </p:extLst>
  </p:cSld>
  <p:clrMap bg1="dk2" tx1="lt1" bg2="dk1"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126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p:spPr>
        <p:txBody>
          <a:bodyPr/>
          <a:lstStyle/>
          <a:p>
            <a:pPr fontAlgn="base">
              <a:spcBef>
                <a:spcPct val="0"/>
              </a:spcBef>
              <a:spcAft>
                <a:spcPct val="0"/>
              </a:spcAft>
              <a:defRPr/>
            </a:pPr>
            <a:endParaRPr lang="en-US" sz="3600">
              <a:solidFill>
                <a:srgbClr val="FFFFFF"/>
              </a:solidFill>
            </a:endParaRPr>
          </a:p>
        </p:txBody>
      </p:sp>
    </p:spTree>
    <p:extLst>
      <p:ext uri="{BB962C8B-B14F-4D97-AF65-F5344CB8AC3E}">
        <p14:creationId xmlns:p14="http://schemas.microsoft.com/office/powerpoint/2010/main" val="647666428"/>
      </p:ext>
    </p:extLst>
  </p:cSld>
  <p:clrMap bg1="dk2" tx1="lt1" bg2="dk1"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6899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Tree>
    <p:extLst>
      <p:ext uri="{BB962C8B-B14F-4D97-AF65-F5344CB8AC3E}">
        <p14:creationId xmlns:p14="http://schemas.microsoft.com/office/powerpoint/2010/main" val="4158345544"/>
      </p:ext>
    </p:extLst>
  </p:cSld>
  <p:clrMap bg1="dk2" tx1="lt1" bg2="dk1"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911362"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CA" sz="3200" b="1">
              <a:solidFill>
                <a:srgbClr val="FFFFFF"/>
              </a:solidFill>
            </a:endParaRPr>
          </a:p>
        </p:txBody>
      </p:sp>
    </p:spTree>
    <p:extLst>
      <p:ext uri="{BB962C8B-B14F-4D97-AF65-F5344CB8AC3E}">
        <p14:creationId xmlns:p14="http://schemas.microsoft.com/office/powerpoint/2010/main" val="416055977"/>
      </p:ext>
    </p:extLst>
  </p:cSld>
  <p:clrMap bg1="dk2" tx1="lt1" bg2="dk1"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47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2447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2447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9D53F02A-2242-4D40-B972-8CD7C8612C5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60766682"/>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126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p:spPr>
        <p:txBody>
          <a:bodyPr/>
          <a:lstStyle/>
          <a:p>
            <a:pPr fontAlgn="base">
              <a:spcBef>
                <a:spcPct val="0"/>
              </a:spcBef>
              <a:spcAft>
                <a:spcPct val="0"/>
              </a:spcAft>
              <a:defRPr/>
            </a:pPr>
            <a:endParaRPr lang="en-CA" sz="3200" b="1">
              <a:solidFill>
                <a:srgbClr val="FFFFFF"/>
              </a:solidFill>
            </a:endParaRPr>
          </a:p>
        </p:txBody>
      </p:sp>
    </p:spTree>
    <p:extLst>
      <p:ext uri="{BB962C8B-B14F-4D97-AF65-F5344CB8AC3E}">
        <p14:creationId xmlns:p14="http://schemas.microsoft.com/office/powerpoint/2010/main" val="3919453571"/>
      </p:ext>
    </p:extLst>
  </p:cSld>
  <p:clrMap bg1="dk2" tx1="lt1" bg2="dk1"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3.jpeg"/><Relationship Id="rId5" Type="http://schemas.openxmlformats.org/officeDocument/2006/relationships/hyperlink" Target="http://www.google.ca/url?sa=i&amp;rct=j&amp;q=autism+symbol&amp;source=images&amp;cd=&amp;cad=rja&amp;docid=eqQzeeLi57VNiM&amp;tbnid=qSyYB1NKDGNvAM:&amp;ved=0CAUQjRw&amp;url=http://blog.lib.umn.edu/wlas0006/jhon's_sp2012%20class/writing-2/&amp;ei=ymF9UZ3YHaKriALr3oGYBQ&amp;bvm=bv.45645796,d.cGE&amp;psig=AFQjCNGXPwSz_IIDQe2WmCCRm7mR36XDdw&amp;ust=136725787513765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Rot="1" noChangeArrowheads="1"/>
          </p:cNvSpPr>
          <p:nvPr/>
        </p:nvSpPr>
        <p:spPr bwMode="auto">
          <a:xfrm>
            <a:off x="304800" y="144463"/>
            <a:ext cx="8686800" cy="2141537"/>
          </a:xfrm>
          <a:prstGeom prst="rect">
            <a:avLst/>
          </a:prstGeom>
          <a:noFill/>
          <a:ln>
            <a:noFill/>
          </a:ln>
          <a:effectLst/>
          <a:extLst/>
        </p:spPr>
        <p:txBody>
          <a:bodyPr anchor="ctr"/>
          <a:lstStyle/>
          <a:p>
            <a:pPr algn="ctr" fontAlgn="base">
              <a:spcBef>
                <a:spcPct val="0"/>
              </a:spcBef>
              <a:spcAft>
                <a:spcPct val="0"/>
              </a:spcAft>
              <a:defRPr/>
            </a:pPr>
            <a:r>
              <a:rPr lang="en-US" sz="3400" b="1" dirty="0" smtClean="0">
                <a:solidFill>
                  <a:srgbClr val="FFFFFF"/>
                </a:solidFill>
              </a:rPr>
              <a:t>Teaching Social Skills</a:t>
            </a:r>
          </a:p>
          <a:p>
            <a:pPr algn="ctr" fontAlgn="base">
              <a:spcBef>
                <a:spcPct val="0"/>
              </a:spcBef>
              <a:spcAft>
                <a:spcPct val="0"/>
              </a:spcAft>
              <a:defRPr/>
            </a:pPr>
            <a:r>
              <a:rPr lang="en-US" sz="3400" b="1" dirty="0" smtClean="0">
                <a:solidFill>
                  <a:srgbClr val="FFFFFF"/>
                </a:solidFill>
              </a:rPr>
              <a:t>Does Not Equal </a:t>
            </a:r>
          </a:p>
          <a:p>
            <a:pPr algn="ctr" fontAlgn="base">
              <a:spcBef>
                <a:spcPct val="0"/>
              </a:spcBef>
              <a:spcAft>
                <a:spcPct val="0"/>
              </a:spcAft>
              <a:defRPr/>
            </a:pPr>
            <a:r>
              <a:rPr lang="en-US" sz="3400" b="1" dirty="0" smtClean="0">
                <a:solidFill>
                  <a:srgbClr val="FFFFFF"/>
                </a:solidFill>
              </a:rPr>
              <a:t>Teaching the Skill of Thinking Socially</a:t>
            </a:r>
            <a:endParaRPr lang="en-US" sz="3400" dirty="0">
              <a:solidFill>
                <a:srgbClr val="CCECFF"/>
              </a:solidFill>
              <a:effectLst>
                <a:outerShdw blurRad="38100" dist="38100" dir="2700000" algn="tl">
                  <a:srgbClr val="000000"/>
                </a:outerShdw>
              </a:effectLst>
            </a:endParaRPr>
          </a:p>
        </p:txBody>
      </p:sp>
      <p:pic>
        <p:nvPicPr>
          <p:cNvPr id="43011" name="Picture 4"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689992" y="2045464"/>
            <a:ext cx="7842448" cy="8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5"/>
          <p:cNvSpPr txBox="1">
            <a:spLocks noChangeArrowheads="1"/>
          </p:cNvSpPr>
          <p:nvPr/>
        </p:nvSpPr>
        <p:spPr bwMode="auto">
          <a:xfrm>
            <a:off x="2051720" y="2867739"/>
            <a:ext cx="6575648"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fontAlgn="base" hangingPunct="1">
              <a:spcBef>
                <a:spcPct val="50000"/>
              </a:spcBef>
              <a:spcAft>
                <a:spcPct val="0"/>
              </a:spcAft>
            </a:pPr>
            <a:r>
              <a:rPr lang="en-US" altLang="en-US" sz="3200" b="1" dirty="0" smtClean="0">
                <a:solidFill>
                  <a:srgbClr val="FFFFFF"/>
                </a:solidFill>
                <a:ea typeface="Times New Roman" pitchFamily="18" charset="0"/>
                <a:cs typeface="Arial" charset="0"/>
              </a:rPr>
              <a:t>Linking Up – Linking In</a:t>
            </a:r>
          </a:p>
          <a:p>
            <a:pPr algn="r" eaLnBrk="1" fontAlgn="base" hangingPunct="1">
              <a:spcBef>
                <a:spcPct val="50000"/>
              </a:spcBef>
              <a:spcAft>
                <a:spcPct val="0"/>
              </a:spcAft>
            </a:pPr>
            <a:r>
              <a:rPr lang="en-US" altLang="en-US" sz="2400" b="1" dirty="0" smtClean="0">
                <a:solidFill>
                  <a:srgbClr val="FFFFFF"/>
                </a:solidFill>
                <a:ea typeface="Times New Roman" pitchFamily="18" charset="0"/>
                <a:cs typeface="Arial" charset="0"/>
              </a:rPr>
              <a:t>Perspectives in Vision and </a:t>
            </a:r>
            <a:r>
              <a:rPr lang="en-US" altLang="en-US" sz="2400" b="1" dirty="0" err="1" smtClean="0">
                <a:solidFill>
                  <a:srgbClr val="FFFFFF"/>
                </a:solidFill>
                <a:ea typeface="Times New Roman" pitchFamily="18" charset="0"/>
                <a:cs typeface="Arial" charset="0"/>
              </a:rPr>
              <a:t>DeafBlindness</a:t>
            </a:r>
            <a:r>
              <a:rPr lang="en-US" altLang="en-US" sz="2400" b="1" dirty="0" smtClean="0">
                <a:solidFill>
                  <a:srgbClr val="FFFFFF"/>
                </a:solidFill>
                <a:ea typeface="Times New Roman" pitchFamily="18" charset="0"/>
                <a:cs typeface="Arial" charset="0"/>
              </a:rPr>
              <a:t> October 24</a:t>
            </a:r>
            <a:r>
              <a:rPr lang="en-US" altLang="en-US" sz="2400" b="1" baseline="30000" dirty="0" smtClean="0">
                <a:solidFill>
                  <a:srgbClr val="FFFFFF"/>
                </a:solidFill>
                <a:ea typeface="Times New Roman" pitchFamily="18" charset="0"/>
                <a:cs typeface="Arial" charset="0"/>
              </a:rPr>
              <a:t>th</a:t>
            </a:r>
            <a:r>
              <a:rPr lang="en-US" altLang="en-US" sz="2400" b="1" dirty="0" smtClean="0">
                <a:solidFill>
                  <a:srgbClr val="FFFFFF"/>
                </a:solidFill>
                <a:ea typeface="Times New Roman" pitchFamily="18" charset="0"/>
                <a:cs typeface="Arial" charset="0"/>
              </a:rPr>
              <a:t> 2013</a:t>
            </a:r>
          </a:p>
          <a:p>
            <a:pPr algn="r" eaLnBrk="1" fontAlgn="base" hangingPunct="1">
              <a:spcBef>
                <a:spcPct val="50000"/>
              </a:spcBef>
              <a:spcAft>
                <a:spcPct val="0"/>
              </a:spcAft>
            </a:pPr>
            <a:endParaRPr lang="en-US" altLang="en-US" sz="2400" b="1" dirty="0">
              <a:solidFill>
                <a:srgbClr val="FFFFFF"/>
              </a:solidFill>
              <a:ea typeface="Times New Roman" pitchFamily="18" charset="0"/>
              <a:cs typeface="Arial" charset="0"/>
            </a:endParaRPr>
          </a:p>
          <a:p>
            <a:pPr algn="r" eaLnBrk="1" fontAlgn="base" hangingPunct="1">
              <a:spcBef>
                <a:spcPct val="50000"/>
              </a:spcBef>
              <a:spcAft>
                <a:spcPct val="0"/>
              </a:spcAft>
            </a:pPr>
            <a:r>
              <a:rPr lang="en-US" altLang="en-US" sz="2200" dirty="0" smtClean="0">
                <a:solidFill>
                  <a:srgbClr val="FFFFFF"/>
                </a:solidFill>
                <a:ea typeface="Times New Roman" pitchFamily="18" charset="0"/>
                <a:cs typeface="Arial" charset="0"/>
              </a:rPr>
              <a:t>Jennifer Elgie</a:t>
            </a:r>
          </a:p>
          <a:p>
            <a:pPr lvl="1" algn="r" eaLnBrk="1" fontAlgn="base" hangingPunct="1">
              <a:spcBef>
                <a:spcPct val="50000"/>
              </a:spcBef>
              <a:spcAft>
                <a:spcPct val="0"/>
              </a:spcAft>
            </a:pPr>
            <a:r>
              <a:rPr lang="en-US" altLang="en-US" sz="2200" dirty="0" smtClean="0">
                <a:solidFill>
                  <a:srgbClr val="FFFFFF"/>
                </a:solidFill>
                <a:ea typeface="Times New Roman" pitchFamily="18" charset="0"/>
                <a:cs typeface="Arial" charset="0"/>
              </a:rPr>
              <a:t>SD #68 - Nanaimo-Ladysmith</a:t>
            </a:r>
          </a:p>
          <a:p>
            <a:pPr lvl="1" algn="r" eaLnBrk="1" fontAlgn="base" hangingPunct="1">
              <a:spcBef>
                <a:spcPct val="50000"/>
              </a:spcBef>
              <a:spcAft>
                <a:spcPct val="0"/>
              </a:spcAft>
            </a:pPr>
            <a:r>
              <a:rPr lang="en-US" altLang="en-US" sz="2200" dirty="0">
                <a:solidFill>
                  <a:srgbClr val="FFFFFF"/>
                </a:solidFill>
                <a:ea typeface="Times New Roman" pitchFamily="18" charset="0"/>
                <a:cs typeface="Arial" charset="0"/>
              </a:rPr>
              <a:t>j</a:t>
            </a:r>
            <a:r>
              <a:rPr lang="en-US" altLang="en-US" sz="2200" dirty="0" smtClean="0">
                <a:solidFill>
                  <a:srgbClr val="FFFFFF"/>
                </a:solidFill>
                <a:ea typeface="Times New Roman" pitchFamily="18" charset="0"/>
                <a:cs typeface="Arial" charset="0"/>
              </a:rPr>
              <a:t>ennifer.elgie@sd68.bc.ca</a:t>
            </a:r>
          </a:p>
        </p:txBody>
      </p:sp>
      <p:sp>
        <p:nvSpPr>
          <p:cNvPr id="43013" name="AutoShape 4" descr="data:image/jpeg;base64,/9j/4AAQSkZJRgABAQAAAQABAAD/2wCEAAkGBhQGDxAIDxESFRAOEA8UERUVGBYXFhQWFBUYGBgQEhUYGyYfFxwjJRsVHzEhJycpLCwsFx89NTA2OicrLCkBCQoKBQUFDQUFDSkYEhgpKSkpKSkpKSkpKSkpKSkpKSkpKSkpKSkpKSkpKSkpKSkpKSkpKSkpKSkpKSkpKSkpKf/AABEIAOEA4QMBIgACEQEDEQH/xAAcAAEAAwEBAQEBAAAAAAAAAAAABgcIBQQDAQL/xABJEAABAwICBwMGCQoFBQEAAAABAAIDBBEFBgcSITFBUWETInEIFDJCgZEVFiM1UmJzgqEkcnSDkqKjsbKzMzRDRGMmU1TD8Rf/xAAUAQEAAAAAAAAAAAAAAAAAAAAA/8QAFBEBAAAAAAAAAAAAAAAAAAAAAP/aAAwDAQACEQMRAD8Ao5ERAREQEREBERAREQEREBERAREQEREBERAREQEREBERAREQEREBERAREQEREBERAXqw7C5sXf5vTwySyH1Y2ue7xs0buq7GQ8nPzxXR4Ww6rLF8z9+pG0i7rcSbgDq4LVmXctU+VYG0FJE1jGgXI9J5+nI7e49Sgy5JorxSJvamgntt3AE7Pqg3/BRmppX0b3QSscx7TZzXAtcDyLTtC26oznjINNnmAwTtDZmtPYzgd+M8NvrN5tOw9DYgMhovdjeDyZfqZsMnFpYHuY7kbbnNvvBFiDxBC8KAiIgIiICIiAiIgIiICIiAiIgIiICIiAiIgIiICIiC+/JsoWtp66u2a75oo+oaxpdbpcv9tuiudZ/8nXMraKpqMDkIHnTWyQ34vjB1mDqWm/3CtAICIiDOHlE0LafFYahosZ6SMv6uY97db3Bo+6qsU7005lbmTF5TEQYqVjadhG5xYXF7hz7znC/ENCgiAiIgIiICIiAiIgIiICIiAiIgIiICIiAiIgIiICIiD601S6jeyojc5skbmuY5ps5rmm4c0jcQr2yZ5QkUkbabFWOZI0AdvG3WY/6z4xtYfzbg7dg3KlsuYDJmerhwmAfKTvDQTuaN7pHdGgFx8FofAtAmHYYwCobJUyWGs573Mbf6rIyLDoS5B1H6ZcJY3tPPWnZewjmJ8Lal1WukDT2cWjfhuGNfEx4LXzvsJC07C2JovqX+le/IDerJqNDGE1DdTzIN6tkmBHt11W2knQaMCgfi2GukfHENaaF/ec1o3yRuAuQN5B22ub7LIKcREQEREBERAREQEREBERAREQEREBERAREQEREBERARFIch5UdnOvhwtt9QnWmcPUib6buh3NHVwQXD5P2Svg+nfmSZvylUCyC/qxA95/3iPcwfSVwL5UtM2ijZTRtDWRta1jRua1osGjoAvqgIRdc/FMegwV0EVRK2M1Uoih1r2c8i4Ze1h7bcOa6CDOGmfRh8WZDjlIz8jmf8o1o2QSO4W4Mcd3AHZxaqsW266hZicT6OZgfFK0te125zSLEFZW0m6PX5DqtQXdSzlxp5Dy4xP+s3Z4ix5gBDUREBERAREQEREBERAREQEREBERAREQEREBERAWmNBuSvi5QfCcrbVFeGv272Rb42dCblx/OHJU1ooyX8dMRZC9t6antLUci0HuxX+udngHclq4C2xB+ovDjmMR5fppsTmNo6eNz3czbc1vUmwHUhcvR/i8mP4bTYnP8A4lQJZCOADpXlrR0A1QOgCD3Zly5DmulkwupbeOQbCPSY4ejIw8HD/wC7CQoxknMc2G1Bydibr1cLSaWY7BWQDc8X3yNANxv7p32JU7Udztk9uboAwOMVVTuElJO30oZRtBBG3VNgCPDiAgkS5Gacsw5upJMLqG3ZIO671o3j0ZWHgR+IJB2Erj5AzocwCXCasNjxKgd2dTHcWfbZ28dthaem4kcCLy9BjbNuVpsnVcmF1A7zNrHD0ZGH0ZGdDt8CCOC4y1ppJyBHnykMGxtTDrOp5D6rjvjd9R1gDy2HgsqYjh0mEzSUM7CyWFxa9p3gjh18eKDzIiICIiAiIgIiICIiAiIgIiICIiAiIgIiINR6Esvx4NhENVGQ6St+WldbjctbH4NAt4lx4qfqu9A2Iee4JFF/401RF73doB/ECsRBRvlDZy1jFleJ27Vmqbfw4j/WR1YrH0V/MmH/AKO3+ZWbtJcTocZxFsjiXedSkE79Vx1mDwDS0eAWkdFfzJh/6O3+ZQStERBl3SBjUuWMy1eJUrtSWKdjhyN4mazXDiHXNx1WgMi51hzzSNxCHuvFmzRXu6J9vRPMHeDxHUEDOOmD59r/ALSP+0xc7I+dJsj1bcQh2sNmzRk2bKy+1p5HiDwPS4IbBVYaZdGPxri+GKVv5bA3vNH+vGPU6vHq8930bT/AMehzLTR4nTP1opW3HMHixw4OB2ELoIMPEauw7wvxXZpx0YdiX5oo2d07auNo3E/7loHA+t128XWpNAREQEREBERAREQEREBERAREQEREBERBfPk14hrw19AfUlglH6xrmn+hvvCulZy8nWv83xSakO6ekfb86N7HD8C9aNQZi080HmeNyy2/zENPJ7m9nf8Ahq8tFfzJh/6O3+ZVYeUnQak9BX2/xIpoifs3NcAf2z+KtbRv8z4b+hwf0hBJEREGT9MHz7X/AGkf9pihqmWmD59r/tI/7TFDUE50WaR35FqezkJdRTuHbs2nUO4TsH0hxHrAW4C2pKSqZXRsqYnB0cjWuY5puHNcLhwPJYiVraGtKfxaeMDrX2o5HHsnuOyB54HlG47+RN+JQaKewSgscAQ4EEHaCDvBHFZd0w5CGSq0SQA+aVYc+If9twPfhvxAu0jo4DgSdRMeJAHggggEEbQQeIPFZ98oXNUOLVFPhEDg91H2pmcDcB79UCIHiQGm/K4G8FBUKIiAiIgIiICIiAiIgIiICIiAiIgIiIJhojxD4NxuhkJ2PldEf1rHMH4uC1ksPA6u0bwrIw7T7iVBCKU+bylosJJWOMm6wJLXta49SDfjdBOfKQkj8yo2OPy/nLjGOJYI3CQ25X7P3qx8m4a7B8OoqCT/ABIaWBjxycGC49huPYs4ZSkn0l47SvrHulJkEkl/RbFDd5ja0bGtNtWw4u5m61QgIijGkrMXxYwqqrmm0pZ2cNt/aS9xpHUXLvuoMz6RcXbjuLV1dH6D53Bh+kIwGB48dW/tUcVlaTdHHxTw/C69rbO7EQ1f2zrygnnvkZflG1VqgIiIOhBmCppY/NI6mobFt+TbLIGbdh7gdZWRojpqPNtFXZRmjYyqnb2kU1u+7U2t38YztsLXa53IlVOvZg+LSYHURYjA7VlgeHsPUcDzB2gjiCUH5i2FyYJPLh07dWWB7mPHUHeDxB3g8QQvIrh0oYZHnrDoM/UTe+GtjrWDaW22XdzLD3b8WuadwVPICIiAiIgIiICIiAiIgIiICIiAiIgIiILw8m7Abmsx1w3atPGfdJJ/6vxV5KKaLsB+LuEUdIRaR8Yll568vfIPUAhv3VK0BVvnX/qrHMLyyNsVJrV9UOHc2RNcPHZ4ShWM94jBeSAACSTuAG8lV3ooYcdmxLOLx84VJjp78KeDutt47AesaCUZ4y2M2YdU4UfSkjJiPKRveYb8BcAHoSseyRmIljgQWkgg7wRvBW4Fl3Tbln4vYtLO0Wirh27OQc42kb4613eDwgr9ERAREQWBogzo3L9S/CKqxoMRHZzB21rXOBa2QjdY31XdCD6q4ukPJrskV8mHm5id8pTuPrRuJtc8xtaereoUZVwYZJ/+uYI7C3bcVwhmtAT6U0QAGr1JADD9YMJO0oKfRfpGrsO8L8QEREBERAREQEREBERAREQEREBd3I2A/GbEqTCyLtlmb2n2bO/J+61y4SuXyccA7eoqsbcNkMbYYyfpSHWcR1AaB99Bfg2L9REEH0yZi+L2D1BabSVVqeP9YDrnpZgft52X00O4lHiOCUfZAN7FjopGjg9jjrE9XXD/AL6qvyiMxef10ODNPdo49Z4/5JrGx8Ghn7RXt8nHMXYzVWAuOyVoni/OZZrwOpBafuFBfarjTtlj4dwt1c0XloHdqOfZnZK3wtZ/6tWOvnUQNqmOgeAWPa5rgdxDhYg+KDEKLsZuy+7K1dU4S6/yEpDSfWYe8x/taWn2rjoCIiAuvlXMkmUqyHFofSid3m8HsOx0buhFx02HguQiCxdLeXoy6HN9DtosUGubW+TnIu9jgNxNnG30mv5BV0rH0W45Hikc2Rq535NiP+Xcf9Go9Utvu1iG2H0gB6xUGxzB5Mv1M2GTttLA8sdyNtzm8wRYg8iEHhREQEREBERAREQEREBERAREQFqzQ5gPwDg1M0iz6kGok8ZbFv7gjHsWaMrYKcxV1NhTf9xMxhPJpPfd7G6x9i2XFGIWiNoAa0AADcANwCD+l8a2rbQRSVchtHEx73nk1gJcfcCvsq308Zj+BsKNE02krniIc+zHekPhsa376DOmPYu7H6qoxOT0qiWSQjlrG4aOgFh7F68m48csYhS4rttBK0vtvMZ7sjR4tLguKiDcEbxIA8EEEAgjcQdxC/pQfQ3mH4w4PTlxvJS3p5OfydtQnxYWbed1OEFG+UblmxpsxMG/8nm/F0bj/EF/zVR62RnPLozXQVOEuteaM6hPqyN70bvY4N9l1jqaE07nRPBDmOLXA7wQbEHwQfwiIgIiIP6Y8xkPaSC0ggjYQRuIPBWZme2knCWZoYAa/DWshxFo3yRepVWHtJ+/waFWKkeQ82nJ9aysI14JAYqmM7RJC/Y5pB2EjeOo5EoI4ik+kHKoyvV6sJ16OqY2ejkG0OhftAvzbu57jxUYQEREBERAREQEREBERAREQWb5PdG2qxh0rhtgo53s6OL447+57vetKrHeSc2PyVWxYtGNbUu2Rl7B8btjmX4HcQeBA8Fp/ANI1BmONs8NVECbXjkc2ORpt6LmON+e0XGzYUElWZ9PWYvhjFTQtN46CMR9O0d3pCP3W/cVw500s0eVYXmOaKepsRHDG4P73/KW3DGjeb7eSy1WVbsQlkq5Ha0kr3ve48XOJJPvJQfFERBbfk7Zi8xrpsGce7Vxa7B/yQ3Nh4tL/wBgLQ6xVgmLvwGphxOE2kp5GvbfcSD6Luh2g9CVqbKulKhzRCyUVEcUxA14ZXtY9ruIbrW1x1HTcdiCXrKWmPD24djlbHHYNkdHKRydLG17veS4+1X/AJp0p0GV43SOqI5ZRfVhhc173HkdU2YOrre3cst5gxyTMlVNis5HaVDy51tw4BregAAHQIOeiIgIiICIiCwcpTDO+HyZNlI85p9efC3Hi4AmWjvycLkdb8gFAJIzETG4EOaSCDsII3gjgV9KKsfh0sdXE4tkie17HDe1zTcOC6ebcdbmWrfijIRC6ZrDK1pu0y6o7SRot3Q43Ntu87UHGREQEREBERAREQEREBERAREQEREBERAREQEREBERAREQEREBERAREQEREBERAREQEREBERAREQEREBERAREQEREBERAREQEREBERAREQEREBERB//9k="/>
          <p:cNvSpPr>
            <a:spLocks noChangeAspect="1" noChangeArrowheads="1"/>
          </p:cNvSpPr>
          <p:nvPr/>
        </p:nvSpPr>
        <p:spPr bwMode="auto">
          <a:xfrm>
            <a:off x="127000" y="-838200"/>
            <a:ext cx="304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smtClean="0">
              <a:solidFill>
                <a:srgbClr val="FFFFFF"/>
              </a:solidFill>
            </a:endParaRPr>
          </a:p>
        </p:txBody>
      </p:sp>
      <p:pic>
        <p:nvPicPr>
          <p:cNvPr id="4301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08" y="2597150"/>
            <a:ext cx="2373660" cy="279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2" descr="http://blog.lib.umn.edu/wlas0006/jhon's_sp2012%20class/autism-ribbon.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3270495"/>
            <a:ext cx="277152" cy="50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025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04800" y="44624"/>
            <a:ext cx="8534400"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fontAlgn="base" hangingPunct="1">
              <a:spcBef>
                <a:spcPct val="50000"/>
              </a:spcBef>
              <a:spcAft>
                <a:spcPct val="0"/>
              </a:spcAft>
            </a:pPr>
            <a:endParaRPr lang="en-US" altLang="en-US" sz="3200" dirty="0" smtClean="0">
              <a:solidFill>
                <a:srgbClr val="FFFF00"/>
              </a:solidFill>
            </a:endParaRPr>
          </a:p>
          <a:p>
            <a:pPr algn="ctr" eaLnBrk="1" fontAlgn="base" hangingPunct="1">
              <a:spcBef>
                <a:spcPct val="50000"/>
              </a:spcBef>
              <a:spcAft>
                <a:spcPct val="0"/>
              </a:spcAft>
            </a:pPr>
            <a:r>
              <a:rPr lang="en-US" altLang="en-US" sz="3200" dirty="0" smtClean="0">
                <a:solidFill>
                  <a:srgbClr val="FFFF00"/>
                </a:solidFill>
              </a:rPr>
              <a:t>What we know…</a:t>
            </a:r>
          </a:p>
          <a:p>
            <a:pPr algn="ctr" eaLnBrk="1" fontAlgn="base" hangingPunct="1">
              <a:spcBef>
                <a:spcPct val="50000"/>
              </a:spcBef>
              <a:spcAft>
                <a:spcPct val="0"/>
              </a:spcAft>
            </a:pPr>
            <a:r>
              <a:rPr lang="en-US" altLang="en-US" sz="3200" dirty="0" smtClean="0">
                <a:solidFill>
                  <a:srgbClr val="FFFFFF"/>
                </a:solidFill>
              </a:rPr>
              <a:t>We understand the compensatory skills needed by a student with a                              visual or hearing  impairment.</a:t>
            </a:r>
          </a:p>
          <a:p>
            <a:pPr algn="ctr" eaLnBrk="1" fontAlgn="base" hangingPunct="1">
              <a:spcBef>
                <a:spcPct val="50000"/>
              </a:spcBef>
              <a:spcAft>
                <a:spcPct val="0"/>
              </a:spcAft>
            </a:pPr>
            <a:endParaRPr lang="en-US" altLang="en-US" sz="1000" dirty="0" smtClean="0">
              <a:solidFill>
                <a:srgbClr val="FFFFFF"/>
              </a:solidFill>
            </a:endParaRPr>
          </a:p>
          <a:p>
            <a:pPr algn="ctr" eaLnBrk="1" fontAlgn="base" hangingPunct="1">
              <a:spcBef>
                <a:spcPct val="50000"/>
              </a:spcBef>
              <a:spcAft>
                <a:spcPct val="0"/>
              </a:spcAft>
            </a:pPr>
            <a:r>
              <a:rPr lang="en-US" altLang="en-US" sz="3200" dirty="0" smtClean="0">
                <a:solidFill>
                  <a:srgbClr val="FFFFFF"/>
                </a:solidFill>
              </a:rPr>
              <a:t>We understand that blindness or deafness can make social interactions more difficult.</a:t>
            </a:r>
          </a:p>
        </p:txBody>
      </p:sp>
    </p:spTree>
    <p:extLst>
      <p:ext uri="{BB962C8B-B14F-4D97-AF65-F5344CB8AC3E}">
        <p14:creationId xmlns:p14="http://schemas.microsoft.com/office/powerpoint/2010/main" val="4152239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714375" y="762000"/>
            <a:ext cx="7743825" cy="419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defRPr/>
            </a:pPr>
            <a:r>
              <a:rPr lang="en-US" sz="3600" dirty="0" smtClean="0">
                <a:solidFill>
                  <a:schemeClr val="tx1"/>
                </a:solidFill>
              </a:rPr>
              <a:t>Think of autism as a form of visual and/or hearing impairment.</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However, the impairment is not how well a child sees or hears, but how well they make sense of what they see or hear. </a:t>
            </a:r>
          </a:p>
        </p:txBody>
      </p:sp>
      <p:pic>
        <p:nvPicPr>
          <p:cNvPr id="3" name="Picture 4" descr="ElectroMagneticSpectrum"/>
          <p:cNvPicPr>
            <a:picLocks noChangeAspect="1" noChangeArrowheads="1"/>
          </p:cNvPicPr>
          <p:nvPr/>
        </p:nvPicPr>
        <p:blipFill>
          <a:blip r:embed="rId3">
            <a:extLst>
              <a:ext uri="{28A0092B-C50C-407E-A947-70E740481C1C}">
                <a14:useLocalDpi xmlns:a14="http://schemas.microsoft.com/office/drawing/2010/main" val="0"/>
              </a:ext>
            </a:extLst>
          </a:blip>
          <a:srcRect l="5568" t="38461" r="5336" b="48718"/>
          <a:stretch>
            <a:fillRect/>
          </a:stretch>
        </p:blipFill>
        <p:spPr bwMode="auto">
          <a:xfrm>
            <a:off x="838200" y="5334000"/>
            <a:ext cx="7467600" cy="304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264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Text Box 2"/>
          <p:cNvSpPr txBox="1">
            <a:spLocks noChangeArrowheads="1"/>
          </p:cNvSpPr>
          <p:nvPr/>
        </p:nvSpPr>
        <p:spPr bwMode="auto">
          <a:xfrm>
            <a:off x="457200" y="762000"/>
            <a:ext cx="83820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fontAlgn="base" hangingPunct="1">
              <a:spcBef>
                <a:spcPct val="50000"/>
              </a:spcBef>
              <a:spcAft>
                <a:spcPct val="0"/>
              </a:spcAft>
            </a:pPr>
            <a:endParaRPr lang="en-US" altLang="en-US" sz="3200" dirty="0" smtClean="0">
              <a:solidFill>
                <a:srgbClr val="FFFF00"/>
              </a:solidFill>
            </a:endParaRPr>
          </a:p>
          <a:p>
            <a:pPr algn="ctr" eaLnBrk="1" fontAlgn="base" hangingPunct="1">
              <a:spcBef>
                <a:spcPct val="50000"/>
              </a:spcBef>
              <a:spcAft>
                <a:spcPct val="0"/>
              </a:spcAft>
            </a:pPr>
            <a:r>
              <a:rPr lang="en-US" altLang="en-US" b="1" dirty="0" smtClean="0">
                <a:solidFill>
                  <a:srgbClr val="FFFFFF"/>
                </a:solidFill>
              </a:rPr>
              <a:t>SOCIAL CONTEXT </a:t>
            </a:r>
          </a:p>
          <a:p>
            <a:pPr algn="ctr" eaLnBrk="1" fontAlgn="base" hangingPunct="1">
              <a:spcBef>
                <a:spcPct val="50000"/>
              </a:spcBef>
              <a:spcAft>
                <a:spcPct val="0"/>
              </a:spcAft>
            </a:pPr>
            <a:r>
              <a:rPr lang="en-US" altLang="en-US" b="1" dirty="0" smtClean="0">
                <a:solidFill>
                  <a:srgbClr val="FFFFFF"/>
                </a:solidFill>
              </a:rPr>
              <a:t>BLINDNESS</a:t>
            </a:r>
          </a:p>
          <a:p>
            <a:pPr algn="ctr" eaLnBrk="1" fontAlgn="base" hangingPunct="1">
              <a:spcBef>
                <a:spcPct val="50000"/>
              </a:spcBef>
              <a:spcAft>
                <a:spcPct val="0"/>
              </a:spcAft>
            </a:pPr>
            <a:r>
              <a:rPr lang="en-US" altLang="en-US" sz="3200" dirty="0" smtClean="0">
                <a:solidFill>
                  <a:srgbClr val="FFFFFF"/>
                </a:solidFill>
              </a:rPr>
              <a:t>Students with autism have difficulty with     the context of what they see.  </a:t>
            </a:r>
          </a:p>
          <a:p>
            <a:pPr algn="ctr" eaLnBrk="1" fontAlgn="base" hangingPunct="1">
              <a:spcBef>
                <a:spcPct val="50000"/>
              </a:spcBef>
              <a:spcAft>
                <a:spcPct val="0"/>
              </a:spcAft>
            </a:pPr>
            <a:endParaRPr lang="en-US" altLang="en-US" sz="3200" dirty="0" smtClean="0">
              <a:solidFill>
                <a:srgbClr val="FFFFFF"/>
              </a:solidFill>
            </a:endParaRPr>
          </a:p>
        </p:txBody>
      </p:sp>
    </p:spTree>
    <p:extLst>
      <p:ext uri="{BB962C8B-B14F-4D97-AF65-F5344CB8AC3E}">
        <p14:creationId xmlns:p14="http://schemas.microsoft.com/office/powerpoint/2010/main" val="2479586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457200" y="914400"/>
            <a:ext cx="8382000"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3200" smtClean="0">
                <a:solidFill>
                  <a:srgbClr val="FFFF00"/>
                </a:solidFill>
              </a:rPr>
              <a:t>Good social communication is very complex.</a:t>
            </a:r>
          </a:p>
          <a:p>
            <a:pPr algn="ctr" eaLnBrk="1" fontAlgn="base" hangingPunct="1">
              <a:spcBef>
                <a:spcPct val="50000"/>
              </a:spcBef>
              <a:spcAft>
                <a:spcPct val="0"/>
              </a:spcAft>
            </a:pPr>
            <a:r>
              <a:rPr lang="en-US" altLang="en-US" sz="3200" smtClean="0">
                <a:solidFill>
                  <a:srgbClr val="FFFFFF"/>
                </a:solidFill>
              </a:rPr>
              <a:t>What we do, what we say, how we act or react and how we interpret something is based on the context of the situation.</a:t>
            </a:r>
          </a:p>
          <a:p>
            <a:pPr algn="ctr" eaLnBrk="1" fontAlgn="base" hangingPunct="1">
              <a:spcBef>
                <a:spcPct val="50000"/>
              </a:spcBef>
              <a:spcAft>
                <a:spcPct val="0"/>
              </a:spcAft>
            </a:pPr>
            <a:endParaRPr lang="en-US" altLang="en-US" sz="3200" smtClean="0">
              <a:solidFill>
                <a:srgbClr val="FFFFFF"/>
              </a:solidFill>
            </a:endParaRPr>
          </a:p>
          <a:p>
            <a:pPr algn="ctr" eaLnBrk="1" fontAlgn="base" hangingPunct="1">
              <a:spcBef>
                <a:spcPct val="50000"/>
              </a:spcBef>
              <a:spcAft>
                <a:spcPct val="0"/>
              </a:spcAft>
            </a:pPr>
            <a:r>
              <a:rPr lang="en-US" altLang="en-US" sz="2800" smtClean="0">
                <a:solidFill>
                  <a:srgbClr val="FFFFFF"/>
                </a:solidFill>
              </a:rPr>
              <a:t>‘AUTISM AS</a:t>
            </a:r>
          </a:p>
          <a:p>
            <a:pPr algn="ctr" eaLnBrk="1" fontAlgn="base" hangingPunct="1">
              <a:spcBef>
                <a:spcPct val="50000"/>
              </a:spcBef>
              <a:spcAft>
                <a:spcPct val="0"/>
              </a:spcAft>
            </a:pPr>
            <a:r>
              <a:rPr lang="en-US" altLang="en-US" sz="3200" b="1" smtClean="0">
                <a:solidFill>
                  <a:srgbClr val="FFFFFF"/>
                </a:solidFill>
              </a:rPr>
              <a:t>CONTEXT BLINDNESS’</a:t>
            </a:r>
            <a:endParaRPr lang="en-US" altLang="en-US" sz="2400" smtClean="0">
              <a:solidFill>
                <a:srgbClr val="FFFFFF"/>
              </a:solidFill>
            </a:endParaRPr>
          </a:p>
          <a:p>
            <a:pPr algn="ctr" eaLnBrk="1" fontAlgn="base" hangingPunct="1">
              <a:spcBef>
                <a:spcPct val="50000"/>
              </a:spcBef>
              <a:spcAft>
                <a:spcPct val="0"/>
              </a:spcAft>
            </a:pPr>
            <a:r>
              <a:rPr lang="en-US" altLang="en-US" sz="2400" smtClean="0">
                <a:solidFill>
                  <a:srgbClr val="FFFFFF"/>
                </a:solidFill>
              </a:rPr>
              <a:t>Peter Vermeulen, PHD</a:t>
            </a:r>
            <a:endParaRPr lang="en-US" altLang="en-US" sz="3200" b="1" smtClean="0">
              <a:solidFill>
                <a:srgbClr val="FFFFFF"/>
              </a:solidFill>
            </a:endParaRPr>
          </a:p>
          <a:p>
            <a:pPr algn="ctr" eaLnBrk="1" fontAlgn="base" hangingPunct="1">
              <a:spcBef>
                <a:spcPct val="50000"/>
              </a:spcBef>
              <a:spcAft>
                <a:spcPct val="0"/>
              </a:spcAft>
            </a:pPr>
            <a:endParaRPr lang="en-US" altLang="en-US" sz="3200" smtClean="0">
              <a:solidFill>
                <a:srgbClr val="FFFFFF"/>
              </a:solidFill>
            </a:endParaRPr>
          </a:p>
        </p:txBody>
      </p:sp>
    </p:spTree>
    <p:extLst>
      <p:ext uri="{BB962C8B-B14F-4D97-AF65-F5344CB8AC3E}">
        <p14:creationId xmlns:p14="http://schemas.microsoft.com/office/powerpoint/2010/main" val="3684067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28600" y="1189038"/>
            <a:ext cx="88392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3200" smtClean="0">
                <a:solidFill>
                  <a:srgbClr val="FFFFFF"/>
                </a:solidFill>
              </a:rPr>
              <a:t>Most neuro-typicals are able to read the context of a situation and act in an expected manner.</a:t>
            </a:r>
            <a:r>
              <a:rPr lang="en-US" altLang="en-US" sz="3200" smtClean="0">
                <a:solidFill>
                  <a:srgbClr val="FFFF00"/>
                </a:solidFill>
              </a:rPr>
              <a:t> </a:t>
            </a:r>
          </a:p>
          <a:p>
            <a:pPr algn="ctr" eaLnBrk="1" fontAlgn="base" hangingPunct="1">
              <a:spcBef>
                <a:spcPct val="50000"/>
              </a:spcBef>
              <a:spcAft>
                <a:spcPct val="0"/>
              </a:spcAft>
            </a:pPr>
            <a:endParaRPr lang="en-US" altLang="en-US" sz="1000" smtClean="0">
              <a:solidFill>
                <a:srgbClr val="FFFF00"/>
              </a:solidFill>
            </a:endParaRPr>
          </a:p>
          <a:p>
            <a:pPr algn="ctr" eaLnBrk="1" fontAlgn="base" hangingPunct="1">
              <a:spcBef>
                <a:spcPct val="50000"/>
              </a:spcBef>
              <a:spcAft>
                <a:spcPct val="0"/>
              </a:spcAft>
            </a:pPr>
            <a:r>
              <a:rPr lang="en-US" altLang="en-US" sz="3200" smtClean="0">
                <a:solidFill>
                  <a:srgbClr val="FFFF00"/>
                </a:solidFill>
              </a:rPr>
              <a:t>Challenged social thinkers are ‘blind’ to the context of a situation and often react in unexpected ways. </a:t>
            </a:r>
            <a:endParaRPr lang="en-US" altLang="en-US" sz="3200" smtClean="0">
              <a:solidFill>
                <a:srgbClr val="FFFFFF"/>
              </a:solidFill>
            </a:endParaRPr>
          </a:p>
        </p:txBody>
      </p:sp>
    </p:spTree>
    <p:extLst>
      <p:ext uri="{BB962C8B-B14F-4D97-AF65-F5344CB8AC3E}">
        <p14:creationId xmlns:p14="http://schemas.microsoft.com/office/powerpoint/2010/main" val="3041699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body" idx="4294967295"/>
          </p:nvPr>
        </p:nvSpPr>
        <p:spPr bwMode="auto">
          <a:xfrm>
            <a:off x="1066800" y="1371600"/>
            <a:ext cx="7848600" cy="457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buClr>
                <a:schemeClr val="tx1"/>
              </a:buClr>
              <a:buSzTx/>
              <a:buFont typeface="Wingdings" pitchFamily="2" charset="2"/>
              <a:buNone/>
            </a:pPr>
            <a:r>
              <a:rPr lang="en-US" altLang="en-US" smtClean="0">
                <a:effectLst/>
              </a:rPr>
              <a:t>When someone has difficulties with:</a:t>
            </a:r>
          </a:p>
          <a:p>
            <a:pPr marL="0" indent="0" eaLnBrk="1" hangingPunct="1">
              <a:lnSpc>
                <a:spcPct val="90000"/>
              </a:lnSpc>
              <a:buClr>
                <a:schemeClr val="tx1"/>
              </a:buClr>
              <a:buSzTx/>
              <a:buFont typeface="Wingdings" pitchFamily="2" charset="2"/>
              <a:buNone/>
            </a:pPr>
            <a:endParaRPr lang="en-US" altLang="en-US" smtClean="0">
              <a:effectLst/>
            </a:endParaRPr>
          </a:p>
          <a:p>
            <a:pPr marL="400050" lvl="1" indent="0" eaLnBrk="1" hangingPunct="1">
              <a:lnSpc>
                <a:spcPct val="90000"/>
              </a:lnSpc>
              <a:buClr>
                <a:schemeClr val="tx1"/>
              </a:buClr>
              <a:buSzTx/>
              <a:buFont typeface="Wingdings" pitchFamily="2" charset="2"/>
              <a:buNone/>
            </a:pPr>
            <a:r>
              <a:rPr lang="en-US" altLang="en-US" sz="3200" smtClean="0"/>
              <a:t>Knowing what to do in a particular social situation</a:t>
            </a:r>
          </a:p>
          <a:p>
            <a:pPr marL="400050" lvl="1" indent="0" eaLnBrk="1" hangingPunct="1">
              <a:lnSpc>
                <a:spcPct val="90000"/>
              </a:lnSpc>
              <a:buClr>
                <a:schemeClr val="tx1"/>
              </a:buClr>
              <a:buSzTx/>
              <a:buFont typeface="Wingdings" pitchFamily="2" charset="2"/>
              <a:buNone/>
            </a:pPr>
            <a:endParaRPr lang="en-US" altLang="en-US" sz="3200" smtClean="0"/>
          </a:p>
          <a:p>
            <a:pPr marL="0" indent="0" eaLnBrk="1" hangingPunct="1">
              <a:lnSpc>
                <a:spcPct val="90000"/>
              </a:lnSpc>
              <a:buClr>
                <a:schemeClr val="tx1"/>
              </a:buClr>
              <a:buSzTx/>
              <a:buFontTx/>
              <a:buNone/>
            </a:pPr>
            <a:r>
              <a:rPr lang="en-CA" altLang="en-US" smtClean="0"/>
              <a:t>   Reading people’s facial expressions</a:t>
            </a:r>
          </a:p>
          <a:p>
            <a:pPr marL="0" indent="0" eaLnBrk="1" hangingPunct="1">
              <a:lnSpc>
                <a:spcPct val="90000"/>
              </a:lnSpc>
              <a:buClr>
                <a:schemeClr val="tx1"/>
              </a:buClr>
              <a:buSzTx/>
              <a:buFontTx/>
              <a:buNone/>
            </a:pPr>
            <a:endParaRPr lang="en-CA" altLang="en-US" smtClean="0"/>
          </a:p>
          <a:p>
            <a:pPr marL="0" indent="0" eaLnBrk="1" hangingPunct="1">
              <a:lnSpc>
                <a:spcPct val="90000"/>
              </a:lnSpc>
              <a:buClr>
                <a:schemeClr val="tx1"/>
              </a:buClr>
              <a:buSzTx/>
              <a:buFontTx/>
              <a:buNone/>
            </a:pPr>
            <a:r>
              <a:rPr lang="en-CA" altLang="en-US" smtClean="0"/>
              <a:t>   Understanding the hidden social rules				</a:t>
            </a:r>
          </a:p>
        </p:txBody>
      </p:sp>
      <p:sp>
        <p:nvSpPr>
          <p:cNvPr id="499715" name="Rectangle 3"/>
          <p:cNvSpPr>
            <a:spLocks noGrp="1" noChangeArrowheads="1"/>
          </p:cNvSpPr>
          <p:nvPr>
            <p:ph type="title" idx="4294967295"/>
          </p:nvPr>
        </p:nvSpPr>
        <p:spPr bwMode="auto">
          <a:xfrm>
            <a:off x="-457200" y="457200"/>
            <a:ext cx="8229600" cy="114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3600" smtClean="0">
                <a:solidFill>
                  <a:srgbClr val="FFFF00"/>
                </a:solidFill>
              </a:rPr>
              <a:t>Social Context Blindness</a:t>
            </a:r>
            <a:endParaRPr lang="en-CA" altLang="en-US" sz="3600" smtClean="0">
              <a:solidFill>
                <a:srgbClr val="FFFF00"/>
              </a:solidFill>
            </a:endParaRPr>
          </a:p>
        </p:txBody>
      </p:sp>
    </p:spTree>
    <p:extLst>
      <p:ext uri="{BB962C8B-B14F-4D97-AF65-F5344CB8AC3E}">
        <p14:creationId xmlns:p14="http://schemas.microsoft.com/office/powerpoint/2010/main" val="3049136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9971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97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Text Box 2"/>
          <p:cNvSpPr txBox="1">
            <a:spLocks noChangeArrowheads="1"/>
          </p:cNvSpPr>
          <p:nvPr/>
        </p:nvSpPr>
        <p:spPr bwMode="auto">
          <a:xfrm>
            <a:off x="381000" y="838200"/>
            <a:ext cx="83820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fontAlgn="base" hangingPunct="1">
              <a:spcBef>
                <a:spcPct val="50000"/>
              </a:spcBef>
              <a:spcAft>
                <a:spcPct val="0"/>
              </a:spcAft>
            </a:pPr>
            <a:endParaRPr lang="en-US" altLang="en-US" b="1" smtClean="0">
              <a:solidFill>
                <a:srgbClr val="FFFFFF"/>
              </a:solidFill>
            </a:endParaRPr>
          </a:p>
          <a:p>
            <a:pPr algn="ctr" eaLnBrk="1" fontAlgn="base" hangingPunct="1">
              <a:spcBef>
                <a:spcPct val="50000"/>
              </a:spcBef>
              <a:spcAft>
                <a:spcPct val="0"/>
              </a:spcAft>
            </a:pPr>
            <a:r>
              <a:rPr lang="en-US" altLang="en-US" b="1" smtClean="0">
                <a:solidFill>
                  <a:srgbClr val="FFFFFF"/>
                </a:solidFill>
              </a:rPr>
              <a:t>SOCIAL</a:t>
            </a:r>
          </a:p>
          <a:p>
            <a:pPr algn="ctr" eaLnBrk="1" fontAlgn="base" hangingPunct="1">
              <a:spcBef>
                <a:spcPct val="50000"/>
              </a:spcBef>
              <a:spcAft>
                <a:spcPct val="0"/>
              </a:spcAft>
            </a:pPr>
            <a:r>
              <a:rPr lang="en-US" altLang="en-US" b="1" smtClean="0">
                <a:solidFill>
                  <a:srgbClr val="FFFFFF"/>
                </a:solidFill>
              </a:rPr>
              <a:t>CONTEXT  </a:t>
            </a:r>
          </a:p>
          <a:p>
            <a:pPr algn="ctr" eaLnBrk="1" fontAlgn="base" hangingPunct="1">
              <a:spcBef>
                <a:spcPct val="50000"/>
              </a:spcBef>
              <a:spcAft>
                <a:spcPct val="0"/>
              </a:spcAft>
            </a:pPr>
            <a:endParaRPr lang="en-US" altLang="en-US" sz="2000" b="1" smtClean="0">
              <a:solidFill>
                <a:srgbClr val="FFFFFF"/>
              </a:solidFill>
            </a:endParaRPr>
          </a:p>
          <a:p>
            <a:pPr algn="ctr" eaLnBrk="1" fontAlgn="base" hangingPunct="1">
              <a:spcBef>
                <a:spcPct val="50000"/>
              </a:spcBef>
              <a:spcAft>
                <a:spcPct val="0"/>
              </a:spcAft>
            </a:pPr>
            <a:r>
              <a:rPr lang="en-US" altLang="en-US" b="1" smtClean="0">
                <a:solidFill>
                  <a:srgbClr val="FFFFFF"/>
                </a:solidFill>
              </a:rPr>
              <a:t>DEAFNESS</a:t>
            </a:r>
            <a:endParaRPr lang="en-US" altLang="en-US" smtClean="0">
              <a:solidFill>
                <a:srgbClr val="FFFFFF"/>
              </a:solidFill>
            </a:endParaRPr>
          </a:p>
          <a:p>
            <a:pPr algn="ctr" eaLnBrk="1" fontAlgn="base" hangingPunct="1">
              <a:spcBef>
                <a:spcPct val="50000"/>
              </a:spcBef>
              <a:spcAft>
                <a:spcPct val="0"/>
              </a:spcAft>
            </a:pPr>
            <a:endParaRPr lang="en-US" altLang="en-US" sz="3200" smtClean="0">
              <a:solidFill>
                <a:srgbClr val="FFFFFF"/>
              </a:solidFill>
            </a:endParaRPr>
          </a:p>
        </p:txBody>
      </p:sp>
    </p:spTree>
    <p:extLst>
      <p:ext uri="{BB962C8B-B14F-4D97-AF65-F5344CB8AC3E}">
        <p14:creationId xmlns:p14="http://schemas.microsoft.com/office/powerpoint/2010/main" val="2527514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body" idx="1"/>
          </p:nvPr>
        </p:nvSpPr>
        <p:spPr bwMode="auto">
          <a:xfrm>
            <a:off x="1066800" y="1371600"/>
            <a:ext cx="7848600" cy="457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Clr>
                <a:schemeClr val="tx1"/>
              </a:buClr>
              <a:buSzTx/>
              <a:buFont typeface="Wingdings" pitchFamily="2" charset="2"/>
              <a:buNone/>
              <a:defRPr/>
            </a:pPr>
            <a:r>
              <a:rPr lang="en-US" dirty="0" smtClean="0">
                <a:effectLst/>
              </a:rPr>
              <a:t>When someone has difficulties with:</a:t>
            </a:r>
          </a:p>
          <a:p>
            <a:pPr marL="0" indent="0" eaLnBrk="1" hangingPunct="1">
              <a:lnSpc>
                <a:spcPct val="90000"/>
              </a:lnSpc>
              <a:buClr>
                <a:schemeClr val="tx1"/>
              </a:buClr>
              <a:buSzTx/>
              <a:buFont typeface="Wingdings" pitchFamily="2" charset="2"/>
              <a:buNone/>
              <a:defRPr/>
            </a:pPr>
            <a:endParaRPr lang="en-US" dirty="0">
              <a:effectLst/>
            </a:endParaRPr>
          </a:p>
          <a:p>
            <a:pPr marL="400050" lvl="1" indent="0" eaLnBrk="1" hangingPunct="1">
              <a:lnSpc>
                <a:spcPct val="90000"/>
              </a:lnSpc>
              <a:buClr>
                <a:schemeClr val="tx1"/>
              </a:buClr>
              <a:buSzTx/>
              <a:buFont typeface="Wingdings" pitchFamily="2" charset="2"/>
              <a:buNone/>
              <a:defRPr/>
            </a:pPr>
            <a:r>
              <a:rPr lang="en-US" sz="3200" dirty="0" smtClean="0"/>
              <a:t>Language in social contexts </a:t>
            </a:r>
          </a:p>
          <a:p>
            <a:pPr lvl="1" eaLnBrk="1" hangingPunct="1">
              <a:lnSpc>
                <a:spcPct val="90000"/>
              </a:lnSpc>
              <a:buClr>
                <a:schemeClr val="tx1"/>
              </a:buClr>
              <a:buSzTx/>
              <a:buFontTx/>
              <a:buNone/>
              <a:defRPr/>
            </a:pPr>
            <a:r>
              <a:rPr lang="en-US" sz="3200" dirty="0" smtClean="0"/>
              <a:t>				</a:t>
            </a:r>
          </a:p>
          <a:p>
            <a:pPr marL="400050" lvl="1" indent="0" eaLnBrk="1" hangingPunct="1">
              <a:lnSpc>
                <a:spcPct val="90000"/>
              </a:lnSpc>
              <a:buClr>
                <a:schemeClr val="tx1"/>
              </a:buClr>
              <a:buSzTx/>
              <a:buFont typeface="Wingdings" pitchFamily="2" charset="2"/>
              <a:buNone/>
              <a:defRPr/>
            </a:pPr>
            <a:r>
              <a:rPr lang="en-US" sz="3200" dirty="0" smtClean="0"/>
              <a:t>Metaphors, jokes, slang, idioms</a:t>
            </a:r>
          </a:p>
          <a:p>
            <a:pPr lvl="1" eaLnBrk="1" hangingPunct="1">
              <a:lnSpc>
                <a:spcPct val="90000"/>
              </a:lnSpc>
              <a:buClr>
                <a:schemeClr val="tx1"/>
              </a:buClr>
              <a:buSzTx/>
              <a:buFontTx/>
              <a:buNone/>
              <a:defRPr/>
            </a:pPr>
            <a:r>
              <a:rPr lang="en-US" sz="3200" dirty="0" smtClean="0"/>
              <a:t>				</a:t>
            </a:r>
          </a:p>
          <a:p>
            <a:pPr marL="400050" lvl="1" indent="0" eaLnBrk="1" hangingPunct="1">
              <a:lnSpc>
                <a:spcPct val="90000"/>
              </a:lnSpc>
              <a:buClr>
                <a:schemeClr val="tx1"/>
              </a:buClr>
              <a:buSzTx/>
              <a:buFont typeface="Wingdings" pitchFamily="2" charset="2"/>
              <a:buNone/>
              <a:defRPr/>
            </a:pPr>
            <a:r>
              <a:rPr lang="en-US" sz="3200" dirty="0" smtClean="0"/>
              <a:t>Getting meaning from pitch, stress           and rhythm of speech</a:t>
            </a:r>
          </a:p>
          <a:p>
            <a:pPr eaLnBrk="1" hangingPunct="1">
              <a:lnSpc>
                <a:spcPct val="90000"/>
              </a:lnSpc>
              <a:buClr>
                <a:schemeClr val="tx1"/>
              </a:buClr>
              <a:buSzTx/>
              <a:buFontTx/>
              <a:buNone/>
              <a:defRPr/>
            </a:pPr>
            <a:r>
              <a:rPr lang="en-CA" dirty="0" smtClean="0"/>
              <a:t>				</a:t>
            </a:r>
          </a:p>
        </p:txBody>
      </p:sp>
      <p:sp>
        <p:nvSpPr>
          <p:cNvPr id="499715" name="Rectangle 3"/>
          <p:cNvSpPr>
            <a:spLocks noGrp="1" noChangeArrowheads="1"/>
          </p:cNvSpPr>
          <p:nvPr>
            <p:ph type="title"/>
          </p:nvPr>
        </p:nvSpPr>
        <p:spPr bwMode="auto">
          <a:xfrm>
            <a:off x="-457200" y="4572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z="3600" dirty="0" smtClean="0">
                <a:solidFill>
                  <a:srgbClr val="FFFF00"/>
                </a:solidFill>
              </a:rPr>
              <a:t>Social Context Deafness</a:t>
            </a:r>
            <a:endParaRPr lang="en-CA" sz="3600" dirty="0" smtClean="0">
              <a:solidFill>
                <a:srgbClr val="FFFF00"/>
              </a:solidFill>
            </a:endParaRPr>
          </a:p>
        </p:txBody>
      </p:sp>
    </p:spTree>
    <p:extLst>
      <p:ext uri="{BB962C8B-B14F-4D97-AF65-F5344CB8AC3E}">
        <p14:creationId xmlns:p14="http://schemas.microsoft.com/office/powerpoint/2010/main" val="4236921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971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9714">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9971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97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9794" name="Object 2"/>
          <p:cNvGraphicFramePr>
            <a:graphicFrameLocks noChangeAspect="1"/>
          </p:cNvGraphicFramePr>
          <p:nvPr>
            <p:extLst>
              <p:ext uri="{D42A27DB-BD31-4B8C-83A1-F6EECF244321}">
                <p14:modId xmlns:p14="http://schemas.microsoft.com/office/powerpoint/2010/main" val="2424734616"/>
              </p:ext>
            </p:extLst>
          </p:nvPr>
        </p:nvGraphicFramePr>
        <p:xfrm>
          <a:off x="1219200" y="1310481"/>
          <a:ext cx="7086600" cy="5151437"/>
        </p:xfrm>
        <a:graphic>
          <a:graphicData uri="http://schemas.openxmlformats.org/presentationml/2006/ole">
            <mc:AlternateContent xmlns:mc="http://schemas.openxmlformats.org/markup-compatibility/2006">
              <mc:Choice xmlns:v="urn:schemas-microsoft-com:vml" Requires="v">
                <p:oleObj spid="_x0000_s4120" name="Bitmap Image" r:id="rId4" imgW="3809524" imgH="3809524" progId="Paint.Picture">
                  <p:embed/>
                </p:oleObj>
              </mc:Choice>
              <mc:Fallback>
                <p:oleObj name="Bitmap Image" r:id="rId4" imgW="3809524" imgH="380952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4080"/>
                      <a:stretch>
                        <a:fillRect/>
                      </a:stretch>
                    </p:blipFill>
                    <p:spPr bwMode="auto">
                      <a:xfrm>
                        <a:off x="1219200" y="1310481"/>
                        <a:ext cx="7086600" cy="51514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2931" name="Text Box 3"/>
          <p:cNvSpPr txBox="1">
            <a:spLocks noChangeArrowheads="1"/>
          </p:cNvSpPr>
          <p:nvPr/>
        </p:nvSpPr>
        <p:spPr bwMode="auto">
          <a:xfrm>
            <a:off x="685800" y="304800"/>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3200" dirty="0" smtClean="0">
                <a:solidFill>
                  <a:srgbClr val="CCECFF"/>
                </a:solidFill>
                <a:effectLst>
                  <a:outerShdw blurRad="38100" dist="38100" dir="2700000" algn="tl">
                    <a:srgbClr val="000000"/>
                  </a:outerShdw>
                </a:effectLst>
              </a:rPr>
              <a:t>Autism Spectrum Disorder – DSM VI</a:t>
            </a:r>
          </a:p>
        </p:txBody>
      </p:sp>
      <p:sp>
        <p:nvSpPr>
          <p:cNvPr id="892932" name="Text Box 4"/>
          <p:cNvSpPr txBox="1">
            <a:spLocks noChangeArrowheads="1"/>
          </p:cNvSpPr>
          <p:nvPr/>
        </p:nvSpPr>
        <p:spPr bwMode="auto">
          <a:xfrm>
            <a:off x="2628900" y="2132856"/>
            <a:ext cx="434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US" sz="3200" b="1" dirty="0">
                <a:solidFill>
                  <a:srgbClr val="0068AE"/>
                </a:solidFill>
                <a:effectLst>
                  <a:outerShdw blurRad="38100" dist="38100" dir="2700000" algn="tl">
                    <a:srgbClr val="000000"/>
                  </a:outerShdw>
                </a:effectLst>
              </a:rPr>
              <a:t>Autism Spectrum Disorders</a:t>
            </a:r>
          </a:p>
        </p:txBody>
      </p:sp>
      <p:sp>
        <p:nvSpPr>
          <p:cNvPr id="289797" name="Text Box 5"/>
          <p:cNvSpPr txBox="1">
            <a:spLocks noChangeArrowheads="1"/>
          </p:cNvSpPr>
          <p:nvPr/>
        </p:nvSpPr>
        <p:spPr bwMode="auto">
          <a:xfrm>
            <a:off x="1295400" y="35814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altLang="en-US" sz="2000" smtClean="0">
                <a:solidFill>
                  <a:srgbClr val="000000"/>
                </a:solidFill>
              </a:rPr>
              <a:t>Autism</a:t>
            </a:r>
          </a:p>
        </p:txBody>
      </p:sp>
      <p:sp>
        <p:nvSpPr>
          <p:cNvPr id="289798" name="Text Box 6"/>
          <p:cNvSpPr txBox="1">
            <a:spLocks noChangeArrowheads="1"/>
          </p:cNvSpPr>
          <p:nvPr/>
        </p:nvSpPr>
        <p:spPr bwMode="auto">
          <a:xfrm>
            <a:off x="2209800" y="3886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altLang="en-US" sz="2000" smtClean="0">
                <a:solidFill>
                  <a:srgbClr val="000000"/>
                </a:solidFill>
              </a:rPr>
              <a:t>Asperger</a:t>
            </a:r>
          </a:p>
        </p:txBody>
      </p:sp>
      <p:sp>
        <p:nvSpPr>
          <p:cNvPr id="289799" name="Text Box 7"/>
          <p:cNvSpPr txBox="1">
            <a:spLocks noChangeArrowheads="1"/>
          </p:cNvSpPr>
          <p:nvPr/>
        </p:nvSpPr>
        <p:spPr bwMode="auto">
          <a:xfrm>
            <a:off x="3505200" y="38862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altLang="en-US" sz="2000" smtClean="0">
                <a:solidFill>
                  <a:srgbClr val="000000"/>
                </a:solidFill>
              </a:rPr>
              <a:t>Rhett</a:t>
            </a:r>
          </a:p>
        </p:txBody>
      </p:sp>
      <p:sp>
        <p:nvSpPr>
          <p:cNvPr id="289800" name="Text Box 8"/>
          <p:cNvSpPr txBox="1">
            <a:spLocks noChangeArrowheads="1"/>
          </p:cNvSpPr>
          <p:nvPr/>
        </p:nvSpPr>
        <p:spPr bwMode="auto">
          <a:xfrm>
            <a:off x="6553200" y="3717925"/>
            <a:ext cx="152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altLang="en-US" sz="2000" dirty="0" smtClean="0">
                <a:solidFill>
                  <a:srgbClr val="000000"/>
                </a:solidFill>
              </a:rPr>
              <a:t>Non-Verbal Learning Disability</a:t>
            </a:r>
          </a:p>
        </p:txBody>
      </p:sp>
      <p:sp>
        <p:nvSpPr>
          <p:cNvPr id="289801" name="Text Box 9"/>
          <p:cNvSpPr txBox="1">
            <a:spLocks noChangeArrowheads="1"/>
          </p:cNvSpPr>
          <p:nvPr/>
        </p:nvSpPr>
        <p:spPr bwMode="auto">
          <a:xfrm>
            <a:off x="4953000" y="3794125"/>
            <a:ext cx="160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altLang="en-US" sz="2000" smtClean="0">
                <a:solidFill>
                  <a:srgbClr val="000000"/>
                </a:solidFill>
              </a:rPr>
              <a:t>PDD’s Not otherwise specified</a:t>
            </a:r>
          </a:p>
        </p:txBody>
      </p:sp>
    </p:spTree>
    <p:extLst>
      <p:ext uri="{BB962C8B-B14F-4D97-AF65-F5344CB8AC3E}">
        <p14:creationId xmlns:p14="http://schemas.microsoft.com/office/powerpoint/2010/main" val="4149098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23528" y="476672"/>
            <a:ext cx="8640960" cy="5509200"/>
          </a:xfrm>
          <a:prstGeom prst="rect">
            <a:avLst/>
          </a:prstGeom>
        </p:spPr>
        <p:txBody>
          <a:bodyPr wrap="square">
            <a:spAutoFit/>
          </a:bodyPr>
          <a:lstStyle/>
          <a:p>
            <a:r>
              <a:rPr lang="en-CA" sz="3600" dirty="0" smtClean="0">
                <a:solidFill>
                  <a:srgbClr val="FFFF00"/>
                </a:solidFill>
              </a:rPr>
              <a:t>The New DSM V</a:t>
            </a:r>
          </a:p>
          <a:p>
            <a:endParaRPr lang="en-CA" dirty="0" smtClean="0"/>
          </a:p>
          <a:p>
            <a:r>
              <a:rPr lang="en-CA" sz="2800" b="1" dirty="0"/>
              <a:t>Autism Spectrum Disorder           299.00 (F84.0</a:t>
            </a:r>
            <a:r>
              <a:rPr lang="en-CA" sz="2800" b="1" dirty="0" smtClean="0"/>
              <a:t>)</a:t>
            </a:r>
          </a:p>
          <a:p>
            <a:r>
              <a:rPr lang="en-CA" sz="2800" dirty="0"/>
              <a:t>–Restrictive interests and repetitive behaviors domain </a:t>
            </a:r>
          </a:p>
          <a:p>
            <a:endParaRPr lang="en-CA" sz="2800" dirty="0"/>
          </a:p>
          <a:p>
            <a:r>
              <a:rPr lang="en-CA" sz="2800" b="1" dirty="0"/>
              <a:t>Social (Pragmatic) Communication Disorder 315.39 (</a:t>
            </a:r>
            <a:r>
              <a:rPr lang="en-CA" sz="2800" b="1" dirty="0" smtClean="0"/>
              <a:t>F80.89</a:t>
            </a:r>
          </a:p>
          <a:p>
            <a:r>
              <a:rPr lang="en-CA" sz="2800" dirty="0"/>
              <a:t>–Social communication domain </a:t>
            </a:r>
          </a:p>
          <a:p>
            <a:endParaRPr lang="en-CA" sz="2800" dirty="0"/>
          </a:p>
          <a:p>
            <a:r>
              <a:rPr lang="en-CA" sz="2800" dirty="0" smtClean="0"/>
              <a:t>Merging </a:t>
            </a:r>
            <a:r>
              <a:rPr lang="en-CA" sz="2800" dirty="0"/>
              <a:t>Asperger disorder (and PDD-NOS) into autism spectrum disorder results in loss of identity and ignores uniqueness of Asperger dx </a:t>
            </a:r>
          </a:p>
          <a:p>
            <a:endParaRPr lang="en-CA" dirty="0"/>
          </a:p>
        </p:txBody>
      </p:sp>
    </p:spTree>
    <p:extLst>
      <p:ext uri="{BB962C8B-B14F-4D97-AF65-F5344CB8AC3E}">
        <p14:creationId xmlns:p14="http://schemas.microsoft.com/office/powerpoint/2010/main" val="41904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457200" y="44624"/>
            <a:ext cx="8229600" cy="1143000"/>
          </a:xfrm>
        </p:spPr>
        <p:txBody>
          <a:bodyPr/>
          <a:lstStyle/>
          <a:p>
            <a:pPr eaLnBrk="1" hangingPunct="1">
              <a:defRPr/>
            </a:pPr>
            <a:r>
              <a:rPr lang="en-US" sz="3600" dirty="0" smtClean="0"/>
              <a:t>Agenda for the Day</a:t>
            </a:r>
            <a:endParaRPr lang="en-CA" sz="3600" dirty="0" smtClean="0"/>
          </a:p>
        </p:txBody>
      </p:sp>
      <p:sp>
        <p:nvSpPr>
          <p:cNvPr id="618499" name="Rectangle 3"/>
          <p:cNvSpPr>
            <a:spLocks noGrp="1" noChangeArrowheads="1"/>
          </p:cNvSpPr>
          <p:nvPr>
            <p:ph type="body" idx="1"/>
          </p:nvPr>
        </p:nvSpPr>
        <p:spPr>
          <a:xfrm>
            <a:off x="179512" y="476672"/>
            <a:ext cx="8507288" cy="5976664"/>
          </a:xfrm>
        </p:spPr>
        <p:txBody>
          <a:bodyPr/>
          <a:lstStyle/>
          <a:p>
            <a:pPr marL="0" indent="0" eaLnBrk="1" hangingPunct="1">
              <a:buClr>
                <a:schemeClr val="tx1"/>
              </a:buClr>
              <a:buSzTx/>
              <a:buNone/>
              <a:defRPr/>
            </a:pPr>
            <a:r>
              <a:rPr lang="en-US" sz="2800" dirty="0" smtClean="0"/>
              <a:t>Morning:</a:t>
            </a:r>
          </a:p>
          <a:p>
            <a:pPr eaLnBrk="1" hangingPunct="1">
              <a:buClr>
                <a:schemeClr val="tx1"/>
              </a:buClr>
              <a:buSzTx/>
              <a:buFontTx/>
              <a:buChar char="•"/>
              <a:defRPr/>
            </a:pPr>
            <a:r>
              <a:rPr lang="en-US" sz="2800" dirty="0" smtClean="0"/>
              <a:t>Discuss the complexity of a dual impairment and how additional neurological challenges impact </a:t>
            </a:r>
            <a:r>
              <a:rPr lang="en-US" sz="2800" dirty="0"/>
              <a:t>a child’s ability to </a:t>
            </a:r>
            <a:r>
              <a:rPr lang="en-US" sz="2800" dirty="0" smtClean="0"/>
              <a:t>use </a:t>
            </a:r>
            <a:r>
              <a:rPr lang="en-US" sz="2800" dirty="0"/>
              <a:t>expected social </a:t>
            </a:r>
            <a:r>
              <a:rPr lang="en-US" sz="2800" dirty="0" err="1" smtClean="0"/>
              <a:t>behaviours</a:t>
            </a:r>
            <a:r>
              <a:rPr lang="en-US" sz="2800" dirty="0" smtClean="0"/>
              <a:t>:  ability to self-regulate; level of cognition; and difficulty with effective communication </a:t>
            </a:r>
            <a:endParaRPr lang="en-US" sz="2800" dirty="0"/>
          </a:p>
          <a:p>
            <a:pPr eaLnBrk="1" hangingPunct="1">
              <a:buClr>
                <a:schemeClr val="tx1"/>
              </a:buClr>
              <a:buSzTx/>
              <a:buFontTx/>
              <a:buChar char="•"/>
              <a:defRPr/>
            </a:pPr>
            <a:r>
              <a:rPr lang="en-US" sz="2800" dirty="0" smtClean="0"/>
              <a:t>Discuss the difference between teaching social thinking and teaching social skills and provide strategies to improve social thinking</a:t>
            </a:r>
          </a:p>
          <a:p>
            <a:pPr marL="0" indent="0" eaLnBrk="1" hangingPunct="1">
              <a:buClr>
                <a:schemeClr val="tx1"/>
              </a:buClr>
              <a:buSzTx/>
              <a:buNone/>
              <a:defRPr/>
            </a:pPr>
            <a:r>
              <a:rPr lang="en-US" sz="2800" dirty="0"/>
              <a:t>Afternoon:</a:t>
            </a:r>
          </a:p>
          <a:p>
            <a:pPr eaLnBrk="1" hangingPunct="1">
              <a:buClr>
                <a:schemeClr val="tx1"/>
              </a:buClr>
              <a:buSzTx/>
              <a:buFontTx/>
              <a:buChar char="•"/>
              <a:defRPr/>
            </a:pPr>
            <a:r>
              <a:rPr lang="en-US" sz="2800" dirty="0" smtClean="0"/>
              <a:t>Participate in social thinking activities</a:t>
            </a:r>
          </a:p>
          <a:p>
            <a:pPr eaLnBrk="1" hangingPunct="1">
              <a:buClr>
                <a:schemeClr val="tx1"/>
              </a:buClr>
              <a:buSzTx/>
              <a:buFontTx/>
              <a:buChar char="•"/>
              <a:defRPr/>
            </a:pPr>
            <a:r>
              <a:rPr lang="en-US" sz="2800" dirty="0" smtClean="0"/>
              <a:t>Participate in simulation activities to better understand self-regulation and sensory challenges</a:t>
            </a:r>
          </a:p>
          <a:p>
            <a:pPr eaLnBrk="1" hangingPunct="1">
              <a:buClr>
                <a:schemeClr val="tx1"/>
              </a:buClr>
              <a:buSzTx/>
              <a:buFontTx/>
              <a:buChar char="•"/>
              <a:defRPr/>
            </a:pPr>
            <a:endParaRPr lang="en-US" sz="2800" dirty="0" smtClean="0"/>
          </a:p>
        </p:txBody>
      </p:sp>
    </p:spTree>
    <p:extLst>
      <p:ext uri="{BB962C8B-B14F-4D97-AF65-F5344CB8AC3E}">
        <p14:creationId xmlns:p14="http://schemas.microsoft.com/office/powerpoint/2010/main" val="3261255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3170" name="Rectangle 2"/>
          <p:cNvSpPr>
            <a:spLocks noGrp="1" noChangeArrowheads="1"/>
          </p:cNvSpPr>
          <p:nvPr>
            <p:ph type="title" idx="4294967295"/>
          </p:nvPr>
        </p:nvSpPr>
        <p:spPr>
          <a:xfrm>
            <a:off x="0" y="5151908"/>
            <a:ext cx="9108504" cy="941388"/>
          </a:xfrm>
        </p:spPr>
        <p:txBody>
          <a:bodyPr/>
          <a:lstStyle/>
          <a:p>
            <a:pPr eaLnBrk="1" hangingPunct="1">
              <a:defRPr/>
            </a:pPr>
            <a:r>
              <a:rPr lang="en-US" sz="3100" dirty="0">
                <a:solidFill>
                  <a:srgbClr val="FFFF00"/>
                </a:solidFill>
                <a:latin typeface="+mj-lt"/>
                <a:ea typeface="+mj-ea"/>
                <a:cs typeface="+mj-cs"/>
              </a:rPr>
              <a:t>No two students with ASD are the </a:t>
            </a:r>
            <a:r>
              <a:rPr lang="en-US" sz="3100" dirty="0" smtClean="0">
                <a:solidFill>
                  <a:srgbClr val="FFFF00"/>
                </a:solidFill>
                <a:latin typeface="+mj-lt"/>
                <a:ea typeface="+mj-ea"/>
                <a:cs typeface="+mj-cs"/>
              </a:rPr>
              <a:t>same so our educational goals need to be unique for each child.</a:t>
            </a:r>
            <a:endParaRPr lang="en-US" sz="3100" dirty="0">
              <a:solidFill>
                <a:srgbClr val="FFFF00"/>
              </a:solidFill>
              <a:latin typeface="+mj-lt"/>
              <a:ea typeface="+mj-ea"/>
              <a:cs typeface="+mj-cs"/>
            </a:endParaRPr>
          </a:p>
        </p:txBody>
      </p:sp>
      <p:sp>
        <p:nvSpPr>
          <p:cNvPr id="299011" name="Rectangle 3"/>
          <p:cNvSpPr>
            <a:spLocks noGrp="1" noChangeArrowheads="1"/>
          </p:cNvSpPr>
          <p:nvPr>
            <p:ph type="body" idx="4294967295"/>
          </p:nvPr>
        </p:nvSpPr>
        <p:spPr>
          <a:xfrm>
            <a:off x="152400" y="548680"/>
            <a:ext cx="8520113" cy="4876800"/>
          </a:xfrm>
          <a:noFill/>
        </p:spPr>
        <p:txBody>
          <a:bodyPr/>
          <a:lstStyle/>
          <a:p>
            <a:pPr eaLnBrk="1" hangingPunct="1">
              <a:lnSpc>
                <a:spcPct val="90000"/>
              </a:lnSpc>
              <a:buClr>
                <a:schemeClr val="tx1"/>
              </a:buClr>
              <a:buSzTx/>
              <a:buFontTx/>
              <a:buNone/>
            </a:pPr>
            <a:r>
              <a:rPr lang="en-US" altLang="en-US" sz="2400" b="1" dirty="0">
                <a:solidFill>
                  <a:srgbClr val="FFFF00"/>
                </a:solidFill>
              </a:rPr>
              <a:t>	IQ</a:t>
            </a:r>
            <a:r>
              <a:rPr lang="en-US" altLang="en-US" sz="2400" b="1" dirty="0"/>
              <a:t>  			     Severe		     Gifted</a:t>
            </a:r>
          </a:p>
          <a:p>
            <a:pPr eaLnBrk="1" hangingPunct="1">
              <a:lnSpc>
                <a:spcPct val="90000"/>
              </a:lnSpc>
              <a:buClr>
                <a:schemeClr val="tx1"/>
              </a:buClr>
              <a:buSzTx/>
              <a:buFontTx/>
              <a:buNone/>
            </a:pPr>
            <a:endParaRPr lang="en-US" altLang="en-US" sz="2400" b="1" dirty="0"/>
          </a:p>
          <a:p>
            <a:pPr eaLnBrk="1" hangingPunct="1">
              <a:lnSpc>
                <a:spcPct val="90000"/>
              </a:lnSpc>
              <a:buClr>
                <a:schemeClr val="tx1"/>
              </a:buClr>
              <a:buSzTx/>
              <a:buFontTx/>
              <a:buNone/>
            </a:pPr>
            <a:r>
              <a:rPr lang="en-US" altLang="en-US" sz="2400" b="1" dirty="0">
                <a:solidFill>
                  <a:srgbClr val="FFFF00"/>
                </a:solidFill>
              </a:rPr>
              <a:t>	Social Skills</a:t>
            </a:r>
            <a:r>
              <a:rPr lang="en-US" altLang="en-US" sz="2400" b="1" dirty="0"/>
              <a:t>	     Odd		     Appropriate</a:t>
            </a:r>
          </a:p>
          <a:p>
            <a:pPr eaLnBrk="1" hangingPunct="1">
              <a:lnSpc>
                <a:spcPct val="90000"/>
              </a:lnSpc>
              <a:buClr>
                <a:schemeClr val="tx1"/>
              </a:buClr>
              <a:buSzTx/>
              <a:buFontTx/>
              <a:buNone/>
            </a:pPr>
            <a:endParaRPr lang="en-US" altLang="en-US" sz="2400" b="1" dirty="0"/>
          </a:p>
          <a:p>
            <a:pPr eaLnBrk="1" hangingPunct="1">
              <a:lnSpc>
                <a:spcPct val="90000"/>
              </a:lnSpc>
              <a:buClr>
                <a:schemeClr val="tx1"/>
              </a:buClr>
              <a:buSzTx/>
              <a:buFontTx/>
              <a:buNone/>
            </a:pPr>
            <a:r>
              <a:rPr lang="en-US" altLang="en-US" sz="2400" b="1" dirty="0">
                <a:solidFill>
                  <a:srgbClr val="FFFF00"/>
                </a:solidFill>
              </a:rPr>
              <a:t>	Communication</a:t>
            </a:r>
            <a:r>
              <a:rPr lang="en-US" altLang="en-US" sz="2400" b="1" dirty="0"/>
              <a:t>	     Non verbal	     Verbal</a:t>
            </a:r>
          </a:p>
          <a:p>
            <a:pPr eaLnBrk="1" hangingPunct="1">
              <a:lnSpc>
                <a:spcPct val="90000"/>
              </a:lnSpc>
              <a:buClr>
                <a:schemeClr val="tx1"/>
              </a:buClr>
              <a:buSzTx/>
              <a:buFontTx/>
              <a:buNone/>
            </a:pPr>
            <a:endParaRPr lang="en-US" altLang="en-US" sz="2400" b="1" dirty="0"/>
          </a:p>
          <a:p>
            <a:pPr eaLnBrk="1" hangingPunct="1">
              <a:lnSpc>
                <a:spcPct val="90000"/>
              </a:lnSpc>
              <a:buClr>
                <a:schemeClr val="tx1"/>
              </a:buClr>
              <a:buSzTx/>
              <a:buFontTx/>
              <a:buNone/>
            </a:pPr>
            <a:r>
              <a:rPr lang="en-US" altLang="en-US" sz="2400" b="1" dirty="0">
                <a:solidFill>
                  <a:srgbClr val="FFFF00"/>
                </a:solidFill>
              </a:rPr>
              <a:t>	Gross/Fine Motor   </a:t>
            </a:r>
            <a:r>
              <a:rPr lang="en-US" altLang="en-US" sz="2400" b="1" dirty="0"/>
              <a:t>Awkward		     Coordinated</a:t>
            </a:r>
          </a:p>
          <a:p>
            <a:pPr eaLnBrk="1" hangingPunct="1">
              <a:lnSpc>
                <a:spcPct val="90000"/>
              </a:lnSpc>
              <a:buClr>
                <a:schemeClr val="tx1"/>
              </a:buClr>
              <a:buSzTx/>
              <a:buFontTx/>
              <a:buNone/>
            </a:pPr>
            <a:endParaRPr lang="en-US" altLang="en-US" sz="2400" b="1" dirty="0"/>
          </a:p>
          <a:p>
            <a:pPr eaLnBrk="1" hangingPunct="1">
              <a:lnSpc>
                <a:spcPct val="90000"/>
              </a:lnSpc>
              <a:buClr>
                <a:schemeClr val="tx1"/>
              </a:buClr>
              <a:buSzTx/>
              <a:buFontTx/>
              <a:buNone/>
            </a:pPr>
            <a:r>
              <a:rPr lang="en-US" altLang="en-US" sz="2400" b="1" dirty="0">
                <a:solidFill>
                  <a:srgbClr val="FFFF00"/>
                </a:solidFill>
              </a:rPr>
              <a:t>	Sensory</a:t>
            </a:r>
            <a:r>
              <a:rPr lang="en-US" altLang="en-US" sz="2400" b="1" dirty="0"/>
              <a:t>	  	     Hypo</a:t>
            </a:r>
            <a:r>
              <a:rPr lang="en-CA" altLang="en-US" sz="2400" b="1" dirty="0"/>
              <a:t> </a:t>
            </a:r>
            <a:r>
              <a:rPr lang="en-US" altLang="en-US" sz="2400" b="1" dirty="0"/>
              <a:t>		     Hyper</a:t>
            </a:r>
          </a:p>
          <a:p>
            <a:pPr eaLnBrk="1" hangingPunct="1">
              <a:lnSpc>
                <a:spcPct val="90000"/>
              </a:lnSpc>
              <a:buClr>
                <a:schemeClr val="tx1"/>
              </a:buClr>
              <a:buSzTx/>
              <a:buFontTx/>
              <a:buNone/>
            </a:pPr>
            <a:r>
              <a:rPr lang="sv-SE" altLang="en-US" sz="2000" b="1" dirty="0"/>
              <a:t>                                             under-responsive</a:t>
            </a:r>
            <a:r>
              <a:rPr lang="sv-SE" altLang="en-US" sz="2400" b="1" dirty="0"/>
              <a:t>       </a:t>
            </a:r>
            <a:r>
              <a:rPr lang="sv-SE" altLang="en-US" sz="2000" b="1" dirty="0" smtClean="0"/>
              <a:t>over-responsive</a:t>
            </a:r>
            <a:r>
              <a:rPr lang="en-CA" altLang="en-US" sz="2400" b="1" dirty="0" smtClean="0"/>
              <a:t> </a:t>
            </a:r>
          </a:p>
          <a:p>
            <a:pPr eaLnBrk="1" hangingPunct="1">
              <a:lnSpc>
                <a:spcPct val="90000"/>
              </a:lnSpc>
              <a:buClr>
                <a:schemeClr val="tx1"/>
              </a:buClr>
              <a:buSzTx/>
              <a:buFontTx/>
              <a:buNone/>
            </a:pPr>
            <a:endParaRPr lang="en-US" altLang="en-US" sz="2400" b="1" dirty="0"/>
          </a:p>
        </p:txBody>
      </p:sp>
      <p:sp>
        <p:nvSpPr>
          <p:cNvPr id="299012" name="AutoShape 4"/>
          <p:cNvSpPr>
            <a:spLocks noChangeArrowheads="1"/>
          </p:cNvSpPr>
          <p:nvPr/>
        </p:nvSpPr>
        <p:spPr bwMode="auto">
          <a:xfrm>
            <a:off x="5105400" y="740296"/>
            <a:ext cx="762000" cy="76200"/>
          </a:xfrm>
          <a:prstGeom prst="leftRightArrow">
            <a:avLst>
              <a:gd name="adj1" fmla="val 50000"/>
              <a:gd name="adj2" fmla="val 2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
        <p:nvSpPr>
          <p:cNvPr id="299013" name="AutoShape 5"/>
          <p:cNvSpPr>
            <a:spLocks noChangeArrowheads="1"/>
          </p:cNvSpPr>
          <p:nvPr/>
        </p:nvSpPr>
        <p:spPr bwMode="auto">
          <a:xfrm>
            <a:off x="5105400" y="3940696"/>
            <a:ext cx="762000" cy="76200"/>
          </a:xfrm>
          <a:prstGeom prst="leftRightArrow">
            <a:avLst>
              <a:gd name="adj1" fmla="val 50000"/>
              <a:gd name="adj2" fmla="val 2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
        <p:nvSpPr>
          <p:cNvPr id="299014" name="AutoShape 6"/>
          <p:cNvSpPr>
            <a:spLocks noChangeArrowheads="1"/>
          </p:cNvSpPr>
          <p:nvPr/>
        </p:nvSpPr>
        <p:spPr bwMode="auto">
          <a:xfrm>
            <a:off x="5105400" y="3178696"/>
            <a:ext cx="762000" cy="76200"/>
          </a:xfrm>
          <a:prstGeom prst="leftRightArrow">
            <a:avLst>
              <a:gd name="adj1" fmla="val 50000"/>
              <a:gd name="adj2" fmla="val 2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
        <p:nvSpPr>
          <p:cNvPr id="299015" name="AutoShape 7"/>
          <p:cNvSpPr>
            <a:spLocks noChangeArrowheads="1"/>
          </p:cNvSpPr>
          <p:nvPr/>
        </p:nvSpPr>
        <p:spPr bwMode="auto">
          <a:xfrm>
            <a:off x="5105400" y="2340496"/>
            <a:ext cx="762000" cy="76200"/>
          </a:xfrm>
          <a:prstGeom prst="leftRightArrow">
            <a:avLst>
              <a:gd name="adj1" fmla="val 50000"/>
              <a:gd name="adj2" fmla="val 2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
        <p:nvSpPr>
          <p:cNvPr id="299016" name="AutoShape 8"/>
          <p:cNvSpPr>
            <a:spLocks noChangeArrowheads="1"/>
          </p:cNvSpPr>
          <p:nvPr/>
        </p:nvSpPr>
        <p:spPr bwMode="auto">
          <a:xfrm>
            <a:off x="5105400" y="1578496"/>
            <a:ext cx="762000" cy="76200"/>
          </a:xfrm>
          <a:prstGeom prst="leftRightArrow">
            <a:avLst>
              <a:gd name="adj1" fmla="val 50000"/>
              <a:gd name="adj2" fmla="val 20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3200" b="1" smtClean="0">
              <a:solidFill>
                <a:srgbClr val="FFFFFF"/>
              </a:solidFill>
            </a:endParaRPr>
          </a:p>
        </p:txBody>
      </p:sp>
    </p:spTree>
    <p:extLst>
      <p:ext uri="{BB962C8B-B14F-4D97-AF65-F5344CB8AC3E}">
        <p14:creationId xmlns:p14="http://schemas.microsoft.com/office/powerpoint/2010/main" val="760749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8226" name="Text Box 2"/>
          <p:cNvSpPr txBox="1">
            <a:spLocks noChangeArrowheads="1"/>
          </p:cNvSpPr>
          <p:nvPr/>
        </p:nvSpPr>
        <p:spPr bwMode="auto">
          <a:xfrm>
            <a:off x="457200" y="976313"/>
            <a:ext cx="8229600"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fontAlgn="base" hangingPunct="1">
              <a:spcBef>
                <a:spcPct val="50000"/>
              </a:spcBef>
              <a:spcAft>
                <a:spcPct val="0"/>
              </a:spcAft>
              <a:defRPr/>
            </a:pPr>
            <a:r>
              <a:rPr lang="en-US" altLang="en-US" sz="3200" dirty="0" smtClean="0">
                <a:solidFill>
                  <a:srgbClr val="FFFFFF"/>
                </a:solidFill>
                <a:effectLst>
                  <a:outerShdw blurRad="38100" dist="38100" dir="2700000" algn="tl">
                    <a:srgbClr val="000000"/>
                  </a:outerShdw>
                </a:effectLst>
              </a:rPr>
              <a:t>Understanding how neurological differences affect social </a:t>
            </a:r>
            <a:r>
              <a:rPr lang="en-US" altLang="en-US" sz="3200" dirty="0" err="1" smtClean="0">
                <a:solidFill>
                  <a:srgbClr val="FFFFFF"/>
                </a:solidFill>
                <a:effectLst>
                  <a:outerShdw blurRad="38100" dist="38100" dir="2700000" algn="tl">
                    <a:srgbClr val="000000"/>
                  </a:outerShdw>
                </a:effectLst>
              </a:rPr>
              <a:t>behaviour</a:t>
            </a:r>
            <a:r>
              <a:rPr lang="en-US" altLang="en-US" sz="3200" dirty="0" smtClean="0">
                <a:solidFill>
                  <a:srgbClr val="FFFFFF"/>
                </a:solidFill>
                <a:effectLst>
                  <a:outerShdw blurRad="38100" dist="38100" dir="2700000" algn="tl">
                    <a:srgbClr val="000000"/>
                  </a:outerShdw>
                </a:effectLst>
              </a:rPr>
              <a:t> provides a way to shift our perceptions. </a:t>
            </a:r>
          </a:p>
          <a:p>
            <a:pPr eaLnBrk="1" fontAlgn="base" hangingPunct="1">
              <a:spcBef>
                <a:spcPct val="50000"/>
              </a:spcBef>
              <a:spcAft>
                <a:spcPct val="0"/>
              </a:spcAft>
              <a:defRPr/>
            </a:pPr>
            <a:endParaRPr lang="en-US" altLang="en-US" sz="1400" dirty="0" smtClean="0">
              <a:solidFill>
                <a:srgbClr val="FFFFFF"/>
              </a:solidFill>
              <a:effectLst>
                <a:outerShdw blurRad="38100" dist="38100" dir="2700000" algn="tl">
                  <a:srgbClr val="000000"/>
                </a:outerShdw>
              </a:effectLst>
            </a:endParaRPr>
          </a:p>
          <a:p>
            <a:pPr algn="ctr" eaLnBrk="1" fontAlgn="base" hangingPunct="1">
              <a:spcBef>
                <a:spcPct val="50000"/>
              </a:spcBef>
              <a:spcAft>
                <a:spcPct val="0"/>
              </a:spcAft>
              <a:defRPr/>
            </a:pPr>
            <a:r>
              <a:rPr lang="en-US" altLang="en-US" sz="3200" dirty="0" smtClean="0">
                <a:solidFill>
                  <a:srgbClr val="FFFF00"/>
                </a:solidFill>
                <a:effectLst>
                  <a:outerShdw blurRad="38100" dist="38100" dir="2700000" algn="tl">
                    <a:srgbClr val="000000"/>
                  </a:outerShdw>
                </a:effectLst>
              </a:rPr>
              <a:t>Children may be understood as </a:t>
            </a:r>
            <a:r>
              <a:rPr lang="en-US" altLang="en-US" sz="3200" u="sng" dirty="0" smtClean="0">
                <a:solidFill>
                  <a:srgbClr val="FFFF00"/>
                </a:solidFill>
                <a:effectLst>
                  <a:outerShdw blurRad="38100" dist="38100" dir="2700000" algn="tl">
                    <a:srgbClr val="000000"/>
                  </a:outerShdw>
                </a:effectLst>
              </a:rPr>
              <a:t>having</a:t>
            </a:r>
            <a:r>
              <a:rPr lang="en-US" altLang="en-US" sz="3200" dirty="0" smtClean="0">
                <a:solidFill>
                  <a:srgbClr val="FFFF00"/>
                </a:solidFill>
                <a:effectLst>
                  <a:outerShdw blurRad="38100" dist="38100" dir="2700000" algn="tl">
                    <a:srgbClr val="000000"/>
                  </a:outerShdw>
                </a:effectLst>
              </a:rPr>
              <a:t> a problem understanding expected social </a:t>
            </a:r>
            <a:r>
              <a:rPr lang="en-US" altLang="en-US" sz="3200" dirty="0" err="1" smtClean="0">
                <a:solidFill>
                  <a:srgbClr val="FFFF00"/>
                </a:solidFill>
                <a:effectLst>
                  <a:outerShdw blurRad="38100" dist="38100" dir="2700000" algn="tl">
                    <a:srgbClr val="000000"/>
                  </a:outerShdw>
                </a:effectLst>
              </a:rPr>
              <a:t>behaviours</a:t>
            </a:r>
            <a:r>
              <a:rPr lang="en-US" altLang="en-US" sz="3200" dirty="0" smtClean="0">
                <a:solidFill>
                  <a:srgbClr val="FFFF00"/>
                </a:solidFill>
                <a:effectLst>
                  <a:outerShdw blurRad="38100" dist="38100" dir="2700000" algn="tl">
                    <a:srgbClr val="000000"/>
                  </a:outerShdw>
                </a:effectLst>
              </a:rPr>
              <a:t> rather than </a:t>
            </a:r>
            <a:r>
              <a:rPr lang="en-US" altLang="en-US" sz="3200" u="sng" dirty="0" smtClean="0">
                <a:solidFill>
                  <a:srgbClr val="FFFF00"/>
                </a:solidFill>
                <a:effectLst>
                  <a:outerShdw blurRad="38100" dist="38100" dir="2700000" algn="tl">
                    <a:srgbClr val="000000"/>
                  </a:outerShdw>
                </a:effectLst>
              </a:rPr>
              <a:t>being</a:t>
            </a:r>
            <a:r>
              <a:rPr lang="en-US" altLang="en-US" sz="3200" dirty="0" smtClean="0">
                <a:solidFill>
                  <a:srgbClr val="FFFF00"/>
                </a:solidFill>
                <a:effectLst>
                  <a:outerShdw blurRad="38100" dist="38100" dir="2700000" algn="tl">
                    <a:srgbClr val="000000"/>
                  </a:outerShdw>
                </a:effectLst>
              </a:rPr>
              <a:t> the problem.</a:t>
            </a:r>
            <a:r>
              <a:rPr lang="en-US" altLang="en-US" sz="3200" b="1" dirty="0" smtClean="0">
                <a:solidFill>
                  <a:srgbClr val="FFFF00"/>
                </a:solidFill>
                <a:effectLst>
                  <a:outerShdw blurRad="38100" dist="38100" dir="2700000" algn="tl">
                    <a:srgbClr val="000000"/>
                  </a:outerShdw>
                </a:effectLst>
              </a:rPr>
              <a:t> </a:t>
            </a:r>
          </a:p>
        </p:txBody>
      </p:sp>
    </p:spTree>
    <p:extLst>
      <p:ext uri="{BB962C8B-B14F-4D97-AF65-F5344CB8AC3E}">
        <p14:creationId xmlns:p14="http://schemas.microsoft.com/office/powerpoint/2010/main" val="2618928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82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Rot="1" noChangeArrowheads="1"/>
          </p:cNvSpPr>
          <p:nvPr/>
        </p:nvSpPr>
        <p:spPr bwMode="auto">
          <a:xfrm>
            <a:off x="381000" y="1804988"/>
            <a:ext cx="8264525" cy="2849562"/>
          </a:xfrm>
          <a:prstGeom prst="rect">
            <a:avLst/>
          </a:prstGeom>
          <a:noFill/>
          <a:ln>
            <a:noFill/>
          </a:ln>
          <a:effectLst/>
          <a:extLst/>
        </p:spPr>
        <p:txBody>
          <a:bodyPr anchor="ctr"/>
          <a:lstStyle/>
          <a:p>
            <a:pPr algn="ctr" fontAlgn="base">
              <a:spcBef>
                <a:spcPct val="0"/>
              </a:spcBef>
              <a:spcAft>
                <a:spcPct val="0"/>
              </a:spcAft>
              <a:defRPr/>
            </a:pPr>
            <a:r>
              <a:rPr lang="en-US" sz="4000" dirty="0" smtClean="0">
                <a:solidFill>
                  <a:srgbClr val="CCECFF"/>
                </a:solidFill>
                <a:effectLst>
                  <a:outerShdw blurRad="38100" dist="38100" dir="2700000" algn="tl">
                    <a:srgbClr val="000000"/>
                  </a:outerShdw>
                </a:effectLst>
              </a:rPr>
              <a:t>How Sensory </a:t>
            </a:r>
            <a:r>
              <a:rPr lang="en-US" sz="4000" dirty="0">
                <a:solidFill>
                  <a:srgbClr val="CCECFF"/>
                </a:solidFill>
                <a:effectLst>
                  <a:outerShdw blurRad="38100" dist="38100" dir="2700000" algn="tl">
                    <a:srgbClr val="000000"/>
                  </a:outerShdw>
                </a:effectLst>
              </a:rPr>
              <a:t>Challenges </a:t>
            </a:r>
            <a:r>
              <a:rPr lang="en-US" sz="4000" dirty="0" smtClean="0">
                <a:solidFill>
                  <a:srgbClr val="CCECFF"/>
                </a:solidFill>
                <a:effectLst>
                  <a:outerShdw blurRad="38100" dist="38100" dir="2700000" algn="tl">
                    <a:srgbClr val="000000"/>
                  </a:outerShdw>
                </a:effectLst>
              </a:rPr>
              <a:t> Affect</a:t>
            </a:r>
          </a:p>
          <a:p>
            <a:pPr algn="ctr" fontAlgn="base">
              <a:spcBef>
                <a:spcPct val="0"/>
              </a:spcBef>
              <a:spcAft>
                <a:spcPct val="0"/>
              </a:spcAft>
              <a:defRPr/>
            </a:pPr>
            <a:r>
              <a:rPr lang="en-US" sz="1100" dirty="0" smtClean="0">
                <a:solidFill>
                  <a:srgbClr val="CCECFF"/>
                </a:solidFill>
                <a:effectLst>
                  <a:outerShdw blurRad="38100" dist="38100" dir="2700000" algn="tl">
                    <a:srgbClr val="000000"/>
                  </a:outerShdw>
                </a:effectLst>
              </a:rPr>
              <a:t> </a:t>
            </a:r>
            <a:endParaRPr lang="en-US" sz="1100" dirty="0">
              <a:solidFill>
                <a:srgbClr val="CCECFF"/>
              </a:solidFill>
              <a:effectLst>
                <a:outerShdw blurRad="38100" dist="38100" dir="2700000" algn="tl">
                  <a:srgbClr val="000000"/>
                </a:outerShdw>
              </a:effectLst>
            </a:endParaRPr>
          </a:p>
          <a:p>
            <a:pPr algn="ctr" fontAlgn="base">
              <a:spcBef>
                <a:spcPct val="0"/>
              </a:spcBef>
              <a:spcAft>
                <a:spcPct val="0"/>
              </a:spcAft>
              <a:defRPr/>
            </a:pPr>
            <a:r>
              <a:rPr lang="en-US" sz="4000" dirty="0" smtClean="0">
                <a:solidFill>
                  <a:srgbClr val="CCECFF"/>
                </a:solidFill>
                <a:effectLst>
                  <a:outerShdw blurRad="38100" dist="38100" dir="2700000" algn="tl">
                    <a:srgbClr val="000000"/>
                  </a:outerShdw>
                </a:effectLst>
              </a:rPr>
              <a:t>Social Communication </a:t>
            </a:r>
            <a:endParaRPr lang="en-US" sz="4000" dirty="0">
              <a:solidFill>
                <a:srgbClr val="CCECFF"/>
              </a:solidFill>
              <a:effectLst>
                <a:outerShdw blurRad="38100" dist="38100" dir="2700000" algn="tl">
                  <a:srgbClr val="000000"/>
                </a:outerShdw>
              </a:effectLst>
            </a:endParaRPr>
          </a:p>
        </p:txBody>
      </p:sp>
      <p:pic>
        <p:nvPicPr>
          <p:cNvPr id="307204" name="Picture 4"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2016224" y="3140968"/>
            <a:ext cx="457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763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Text Box 2"/>
          <p:cNvSpPr txBox="1">
            <a:spLocks noChangeArrowheads="1"/>
          </p:cNvSpPr>
          <p:nvPr/>
        </p:nvSpPr>
        <p:spPr bwMode="auto">
          <a:xfrm>
            <a:off x="899592" y="3924345"/>
            <a:ext cx="74168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50000"/>
              </a:spcBef>
              <a:spcAft>
                <a:spcPct val="0"/>
              </a:spcAft>
              <a:defRPr/>
            </a:pPr>
            <a:r>
              <a:rPr lang="en-US" altLang="en-US" sz="3200" dirty="0" smtClean="0">
                <a:solidFill>
                  <a:srgbClr val="FFFFFF"/>
                </a:solidFill>
                <a:effectLst>
                  <a:outerShdw blurRad="38100" dist="38100" dir="2700000" algn="tl">
                    <a:srgbClr val="000000"/>
                  </a:outerShdw>
                </a:effectLst>
              </a:rPr>
              <a:t>Everyone has a unique sensory system. </a:t>
            </a:r>
            <a:endParaRPr lang="en-US" altLang="en-US" sz="1400" dirty="0" smtClean="0">
              <a:solidFill>
                <a:srgbClr val="FFFFFF"/>
              </a:solidFill>
              <a:effectLst>
                <a:outerShdw blurRad="38100" dist="38100" dir="2700000" algn="tl">
                  <a:srgbClr val="000000"/>
                </a:outerShdw>
              </a:effectLst>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l="26250" t="42500" r="18750" b="4167"/>
          <a:stretch>
            <a:fillRect/>
          </a:stretch>
        </p:blipFill>
        <p:spPr bwMode="auto">
          <a:xfrm>
            <a:off x="2339752" y="692696"/>
            <a:ext cx="3810000"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ElectroMagneticSpectrum"/>
          <p:cNvPicPr>
            <a:picLocks noChangeAspect="1" noChangeArrowheads="1"/>
          </p:cNvPicPr>
          <p:nvPr/>
        </p:nvPicPr>
        <p:blipFill>
          <a:blip r:embed="rId4">
            <a:extLst>
              <a:ext uri="{28A0092B-C50C-407E-A947-70E740481C1C}">
                <a14:useLocalDpi xmlns:a14="http://schemas.microsoft.com/office/drawing/2010/main" val="0"/>
              </a:ext>
            </a:extLst>
          </a:blip>
          <a:srcRect l="5568" t="38461" r="5336" b="48718"/>
          <a:stretch>
            <a:fillRect/>
          </a:stretch>
        </p:blipFill>
        <p:spPr bwMode="auto">
          <a:xfrm>
            <a:off x="848816" y="5085184"/>
            <a:ext cx="7467600" cy="152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2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316375"/>
            <a:ext cx="828092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50000"/>
              </a:spcBef>
              <a:spcAft>
                <a:spcPct val="0"/>
              </a:spcAft>
              <a:defRPr/>
            </a:pPr>
            <a:r>
              <a:rPr lang="en-US" altLang="en-US" sz="3000" dirty="0" smtClean="0">
                <a:solidFill>
                  <a:srgbClr val="FFFFFF"/>
                </a:solidFill>
                <a:effectLst>
                  <a:outerShdw blurRad="38100" dist="38100" dir="2700000" algn="tl">
                    <a:srgbClr val="000000"/>
                  </a:outerShdw>
                </a:effectLst>
              </a:rPr>
              <a:t>For some students, crowds, noisy classrooms and congested hallways make them feel uncomfortable so they tend to avoid the typical social interactions that occur in those school environments. </a:t>
            </a:r>
          </a:p>
        </p:txBody>
      </p:sp>
    </p:spTree>
    <p:extLst>
      <p:ext uri="{BB962C8B-B14F-4D97-AF65-F5344CB8AC3E}">
        <p14:creationId xmlns:p14="http://schemas.microsoft.com/office/powerpoint/2010/main" val="3918994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Rot="1" noChangeArrowheads="1"/>
          </p:cNvSpPr>
          <p:nvPr/>
        </p:nvSpPr>
        <p:spPr bwMode="auto">
          <a:xfrm>
            <a:off x="381000" y="1804988"/>
            <a:ext cx="8264525" cy="2849562"/>
          </a:xfrm>
          <a:prstGeom prst="rect">
            <a:avLst/>
          </a:prstGeom>
          <a:noFill/>
          <a:ln>
            <a:noFill/>
          </a:ln>
          <a:effectLst/>
          <a:extLst/>
        </p:spPr>
        <p:txBody>
          <a:bodyPr anchor="ctr"/>
          <a:lstStyle/>
          <a:p>
            <a:pPr algn="ctr" fontAlgn="base">
              <a:spcBef>
                <a:spcPct val="0"/>
              </a:spcBef>
              <a:spcAft>
                <a:spcPct val="0"/>
              </a:spcAft>
              <a:defRPr/>
            </a:pPr>
            <a:r>
              <a:rPr lang="en-US" sz="4000" dirty="0" smtClean="0">
                <a:solidFill>
                  <a:srgbClr val="CCECFF"/>
                </a:solidFill>
                <a:effectLst>
                  <a:outerShdw blurRad="38100" dist="38100" dir="2700000" algn="tl">
                    <a:srgbClr val="000000"/>
                  </a:outerShdw>
                </a:effectLst>
              </a:rPr>
              <a:t>How </a:t>
            </a:r>
            <a:r>
              <a:rPr lang="en-US" sz="4000" dirty="0">
                <a:solidFill>
                  <a:srgbClr val="CCECFF"/>
                </a:solidFill>
                <a:effectLst>
                  <a:outerShdw blurRad="38100" dist="38100" dir="2700000" algn="tl">
                    <a:srgbClr val="000000"/>
                  </a:outerShdw>
                </a:effectLst>
              </a:rPr>
              <a:t>Cognitive Challenges </a:t>
            </a:r>
            <a:r>
              <a:rPr lang="en-US" sz="4000" dirty="0" smtClean="0">
                <a:solidFill>
                  <a:srgbClr val="CCECFF"/>
                </a:solidFill>
                <a:effectLst>
                  <a:outerShdw blurRad="38100" dist="38100" dir="2700000" algn="tl">
                    <a:srgbClr val="000000"/>
                  </a:outerShdw>
                </a:effectLst>
              </a:rPr>
              <a:t> Affect</a:t>
            </a:r>
          </a:p>
          <a:p>
            <a:pPr algn="ctr" fontAlgn="base">
              <a:spcBef>
                <a:spcPct val="0"/>
              </a:spcBef>
              <a:spcAft>
                <a:spcPct val="0"/>
              </a:spcAft>
              <a:defRPr/>
            </a:pPr>
            <a:r>
              <a:rPr lang="en-US" sz="1100" dirty="0" smtClean="0">
                <a:solidFill>
                  <a:srgbClr val="CCECFF"/>
                </a:solidFill>
                <a:effectLst>
                  <a:outerShdw blurRad="38100" dist="38100" dir="2700000" algn="tl">
                    <a:srgbClr val="000000"/>
                  </a:outerShdw>
                </a:effectLst>
              </a:rPr>
              <a:t> </a:t>
            </a:r>
            <a:endParaRPr lang="en-US" sz="1100" dirty="0">
              <a:solidFill>
                <a:srgbClr val="CCECFF"/>
              </a:solidFill>
              <a:effectLst>
                <a:outerShdw blurRad="38100" dist="38100" dir="2700000" algn="tl">
                  <a:srgbClr val="000000"/>
                </a:outerShdw>
              </a:effectLst>
            </a:endParaRPr>
          </a:p>
          <a:p>
            <a:pPr algn="ctr" fontAlgn="base">
              <a:spcBef>
                <a:spcPct val="0"/>
              </a:spcBef>
              <a:spcAft>
                <a:spcPct val="0"/>
              </a:spcAft>
              <a:defRPr/>
            </a:pPr>
            <a:r>
              <a:rPr lang="en-US" sz="4000" dirty="0" smtClean="0">
                <a:solidFill>
                  <a:srgbClr val="CCECFF"/>
                </a:solidFill>
                <a:effectLst>
                  <a:outerShdw blurRad="38100" dist="38100" dir="2700000" algn="tl">
                    <a:srgbClr val="000000"/>
                  </a:outerShdw>
                </a:effectLst>
              </a:rPr>
              <a:t>Social Communication </a:t>
            </a:r>
            <a:endParaRPr lang="en-US" sz="4000" dirty="0">
              <a:solidFill>
                <a:srgbClr val="CCECFF"/>
              </a:solidFill>
              <a:effectLst>
                <a:outerShdw blurRad="38100" dist="38100" dir="2700000" algn="tl">
                  <a:srgbClr val="000000"/>
                </a:outerShdw>
              </a:effectLst>
            </a:endParaRPr>
          </a:p>
        </p:txBody>
      </p:sp>
      <p:pic>
        <p:nvPicPr>
          <p:cNvPr id="307204" name="Picture 4" descr="paint"/>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2016224" y="3140968"/>
            <a:ext cx="457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117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81000" y="487363"/>
            <a:ext cx="845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3200" smtClean="0">
                <a:solidFill>
                  <a:srgbClr val="FFFF00"/>
                </a:solidFill>
                <a:cs typeface="Arial" charset="0"/>
              </a:rPr>
              <a:t>Executive Functioning’s Role is the ability to:</a:t>
            </a:r>
          </a:p>
        </p:txBody>
      </p:sp>
      <p:sp>
        <p:nvSpPr>
          <p:cNvPr id="55299" name="Rectangle 3"/>
          <p:cNvSpPr>
            <a:spLocks noChangeArrowheads="1"/>
          </p:cNvSpPr>
          <p:nvPr/>
        </p:nvSpPr>
        <p:spPr bwMode="auto">
          <a:xfrm>
            <a:off x="990600" y="1411288"/>
            <a:ext cx="75438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Tx/>
              <a:buChar char="•"/>
            </a:pPr>
            <a:r>
              <a:rPr lang="en-US" altLang="en-US" sz="2800" smtClean="0">
                <a:solidFill>
                  <a:srgbClr val="FFFFFF"/>
                </a:solidFill>
                <a:cs typeface="Arial" charset="0"/>
              </a:rPr>
              <a:t>  Problem solve</a:t>
            </a:r>
          </a:p>
          <a:p>
            <a:pPr eaLnBrk="1" fontAlgn="base" hangingPunct="1">
              <a:spcBef>
                <a:spcPct val="0"/>
              </a:spcBef>
              <a:spcAft>
                <a:spcPct val="0"/>
              </a:spcAft>
              <a:buFontTx/>
              <a:buChar char="•"/>
            </a:pPr>
            <a:endParaRPr lang="en-US" altLang="en-US" smtClean="0">
              <a:solidFill>
                <a:srgbClr val="FFFFFF"/>
              </a:solidFill>
              <a:cs typeface="Arial" charset="0"/>
            </a:endParaRPr>
          </a:p>
          <a:p>
            <a:pPr eaLnBrk="1" fontAlgn="base" hangingPunct="1">
              <a:spcBef>
                <a:spcPct val="0"/>
              </a:spcBef>
              <a:spcAft>
                <a:spcPct val="0"/>
              </a:spcAft>
              <a:buFontTx/>
              <a:buChar char="•"/>
            </a:pPr>
            <a:r>
              <a:rPr lang="en-US" altLang="en-US" sz="2800" smtClean="0">
                <a:solidFill>
                  <a:srgbClr val="FFFFFF"/>
                </a:solidFill>
                <a:cs typeface="Arial" charset="0"/>
              </a:rPr>
              <a:t>  Initiate, organize and prioritize</a:t>
            </a:r>
          </a:p>
          <a:p>
            <a:pPr eaLnBrk="1" fontAlgn="base" hangingPunct="1">
              <a:spcBef>
                <a:spcPct val="0"/>
              </a:spcBef>
              <a:spcAft>
                <a:spcPct val="0"/>
              </a:spcAft>
            </a:pPr>
            <a:r>
              <a:rPr lang="en-US" altLang="en-US" smtClean="0">
                <a:solidFill>
                  <a:srgbClr val="FFFFFF"/>
                </a:solidFill>
                <a:cs typeface="Arial" charset="0"/>
              </a:rPr>
              <a:t> </a:t>
            </a:r>
          </a:p>
          <a:p>
            <a:pPr eaLnBrk="1" fontAlgn="base" hangingPunct="1">
              <a:spcBef>
                <a:spcPct val="0"/>
              </a:spcBef>
              <a:spcAft>
                <a:spcPct val="0"/>
              </a:spcAft>
              <a:buFontTx/>
              <a:buChar char="•"/>
            </a:pPr>
            <a:r>
              <a:rPr lang="en-US" altLang="en-US" sz="2800" smtClean="0">
                <a:solidFill>
                  <a:srgbClr val="FFFFFF"/>
                </a:solidFill>
                <a:cs typeface="Arial" charset="0"/>
              </a:rPr>
              <a:t>  Monitor &amp; change behaviour</a:t>
            </a:r>
          </a:p>
          <a:p>
            <a:pPr eaLnBrk="1" fontAlgn="base" hangingPunct="1">
              <a:spcBef>
                <a:spcPct val="50000"/>
              </a:spcBef>
              <a:spcAft>
                <a:spcPct val="0"/>
              </a:spcAft>
              <a:buFontTx/>
              <a:buChar char="•"/>
            </a:pPr>
            <a:r>
              <a:rPr lang="en-US" altLang="en-US" sz="2800" smtClean="0">
                <a:solidFill>
                  <a:srgbClr val="FFFFFF"/>
                </a:solidFill>
                <a:cs typeface="Arial" charset="0"/>
              </a:rPr>
              <a:t>  Plan future behaviours</a:t>
            </a:r>
          </a:p>
          <a:p>
            <a:pPr eaLnBrk="1" fontAlgn="base" hangingPunct="1">
              <a:spcBef>
                <a:spcPct val="50000"/>
              </a:spcBef>
              <a:spcAft>
                <a:spcPct val="0"/>
              </a:spcAft>
              <a:buFontTx/>
              <a:buChar char="•"/>
            </a:pPr>
            <a:r>
              <a:rPr lang="en-US" altLang="en-US" sz="2800" smtClean="0">
                <a:solidFill>
                  <a:srgbClr val="FFFFFF"/>
                </a:solidFill>
                <a:cs typeface="Arial" charset="0"/>
              </a:rPr>
              <a:t>  Anticipate outcomes and adapt</a:t>
            </a:r>
          </a:p>
          <a:p>
            <a:pPr eaLnBrk="1" fontAlgn="base" hangingPunct="1">
              <a:spcBef>
                <a:spcPct val="50000"/>
              </a:spcBef>
              <a:spcAft>
                <a:spcPct val="0"/>
              </a:spcAft>
              <a:buFontTx/>
              <a:buChar char="•"/>
            </a:pPr>
            <a:r>
              <a:rPr lang="en-US" altLang="en-US" sz="2800" smtClean="0">
                <a:solidFill>
                  <a:srgbClr val="FFFFFF"/>
                </a:solidFill>
                <a:cs typeface="Arial" charset="0"/>
              </a:rPr>
              <a:t>  Form concepts and think abstractly</a:t>
            </a:r>
          </a:p>
        </p:txBody>
      </p:sp>
    </p:spTree>
    <p:extLst>
      <p:ext uri="{BB962C8B-B14F-4D97-AF65-F5344CB8AC3E}">
        <p14:creationId xmlns:p14="http://schemas.microsoft.com/office/powerpoint/2010/main" val="2574806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685800" y="1519238"/>
            <a:ext cx="7924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smtClean="0">
                <a:solidFill>
                  <a:srgbClr val="FFFF00"/>
                </a:solidFill>
              </a:rPr>
              <a:t>Social thinking is an executive function and uses higher level thought processes. </a:t>
            </a:r>
          </a:p>
          <a:p>
            <a:pPr algn="ctr" eaLnBrk="1" fontAlgn="base" hangingPunct="1">
              <a:spcBef>
                <a:spcPct val="0"/>
              </a:spcBef>
              <a:spcAft>
                <a:spcPct val="0"/>
              </a:spcAft>
            </a:pPr>
            <a:endParaRPr lang="en-US" altLang="en-US" sz="3200" smtClean="0">
              <a:solidFill>
                <a:srgbClr val="FFFF00"/>
              </a:solidFill>
            </a:endParaRPr>
          </a:p>
        </p:txBody>
      </p:sp>
    </p:spTree>
    <p:extLst>
      <p:ext uri="{BB962C8B-B14F-4D97-AF65-F5344CB8AC3E}">
        <p14:creationId xmlns:p14="http://schemas.microsoft.com/office/powerpoint/2010/main" val="3771994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3"/>
          <p:cNvSpPr txBox="1">
            <a:spLocks noChangeArrowheads="1"/>
          </p:cNvSpPr>
          <p:nvPr/>
        </p:nvSpPr>
        <p:spPr bwMode="auto">
          <a:xfrm>
            <a:off x="203200" y="296863"/>
            <a:ext cx="8755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smtClean="0">
              <a:solidFill>
                <a:srgbClr val="000000"/>
              </a:solidFill>
              <a:latin typeface="Calibri" pitchFamily="34" charset="0"/>
            </a:endParaRPr>
          </a:p>
        </p:txBody>
      </p:sp>
      <p:sp>
        <p:nvSpPr>
          <p:cNvPr id="105475" name="TextBox 2"/>
          <p:cNvSpPr txBox="1">
            <a:spLocks noChangeArrowheads="1"/>
          </p:cNvSpPr>
          <p:nvPr/>
        </p:nvSpPr>
        <p:spPr bwMode="auto">
          <a:xfrm>
            <a:off x="285750" y="631825"/>
            <a:ext cx="8477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3600" smtClean="0">
                <a:solidFill>
                  <a:srgbClr val="FFFF00"/>
                </a:solidFill>
              </a:rPr>
              <a:t>Social thinking is an executive function.</a:t>
            </a:r>
          </a:p>
        </p:txBody>
      </p:sp>
      <p:sp>
        <p:nvSpPr>
          <p:cNvPr id="105476" name="TextBox 4"/>
          <p:cNvSpPr txBox="1">
            <a:spLocks noChangeArrowheads="1"/>
          </p:cNvSpPr>
          <p:nvPr/>
        </p:nvSpPr>
        <p:spPr bwMode="auto">
          <a:xfrm>
            <a:off x="285750" y="1746250"/>
            <a:ext cx="867251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mtClean="0">
                <a:solidFill>
                  <a:srgbClr val="FFFFFF"/>
                </a:solidFill>
              </a:rPr>
              <a:t>Someone with a strong social thinking ability can share space effectively with others.</a:t>
            </a:r>
          </a:p>
          <a:p>
            <a:pPr algn="ctr" eaLnBrk="1" fontAlgn="base" hangingPunct="1">
              <a:spcBef>
                <a:spcPct val="0"/>
              </a:spcBef>
              <a:spcAft>
                <a:spcPct val="0"/>
              </a:spcAft>
              <a:buFontTx/>
              <a:buNone/>
            </a:pPr>
            <a:endParaRPr lang="en-US" altLang="en-US" sz="1000" smtClean="0">
              <a:solidFill>
                <a:srgbClr val="FFFFFF"/>
              </a:solidFill>
            </a:endParaRPr>
          </a:p>
          <a:p>
            <a:pPr algn="ctr" eaLnBrk="1" fontAlgn="base" hangingPunct="1">
              <a:spcBef>
                <a:spcPct val="0"/>
              </a:spcBef>
              <a:spcAft>
                <a:spcPct val="0"/>
              </a:spcAft>
              <a:buFontTx/>
              <a:buNone/>
            </a:pPr>
            <a:r>
              <a:rPr lang="en-US" altLang="en-US" smtClean="0">
                <a:solidFill>
                  <a:srgbClr val="FFFFFF"/>
                </a:solidFill>
              </a:rPr>
              <a:t>They can share space across </a:t>
            </a:r>
          </a:p>
          <a:p>
            <a:pPr algn="ctr" eaLnBrk="1" fontAlgn="base" hangingPunct="1">
              <a:spcBef>
                <a:spcPct val="0"/>
              </a:spcBef>
              <a:spcAft>
                <a:spcPct val="0"/>
              </a:spcAft>
              <a:buFontTx/>
              <a:buNone/>
            </a:pPr>
            <a:r>
              <a:rPr lang="en-US" altLang="en-US" smtClean="0">
                <a:solidFill>
                  <a:srgbClr val="FFFFFF"/>
                </a:solidFill>
              </a:rPr>
              <a:t>differing environments and situations </a:t>
            </a:r>
          </a:p>
          <a:p>
            <a:pPr algn="ctr" eaLnBrk="1" fontAlgn="base" hangingPunct="1">
              <a:spcBef>
                <a:spcPct val="0"/>
              </a:spcBef>
              <a:spcAft>
                <a:spcPct val="0"/>
              </a:spcAft>
              <a:buFontTx/>
              <a:buNone/>
            </a:pPr>
            <a:r>
              <a:rPr lang="en-US" altLang="en-US" u="sng" smtClean="0">
                <a:solidFill>
                  <a:srgbClr val="FFFFFF"/>
                </a:solidFill>
              </a:rPr>
              <a:t>and</a:t>
            </a:r>
            <a:r>
              <a:rPr lang="en-US" altLang="en-US" smtClean="0">
                <a:solidFill>
                  <a:srgbClr val="FFFFFF"/>
                </a:solidFill>
              </a:rPr>
              <a:t> adapt their behaviour effectively based   on prior knowledge of the people                     in the specific context.</a:t>
            </a:r>
          </a:p>
        </p:txBody>
      </p:sp>
    </p:spTree>
    <p:extLst>
      <p:ext uri="{BB962C8B-B14F-4D97-AF65-F5344CB8AC3E}">
        <p14:creationId xmlns:p14="http://schemas.microsoft.com/office/powerpoint/2010/main" val="1809702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533400" y="533400"/>
            <a:ext cx="7543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3200" smtClean="0">
                <a:solidFill>
                  <a:srgbClr val="FFFF00"/>
                </a:solidFill>
              </a:rPr>
              <a:t>How does executive function affect the   ability to ‘think socially.’</a:t>
            </a:r>
          </a:p>
        </p:txBody>
      </p:sp>
      <p:sp>
        <p:nvSpPr>
          <p:cNvPr id="107523" name="Rectangle 3"/>
          <p:cNvSpPr>
            <a:spLocks noChangeArrowheads="1"/>
          </p:cNvSpPr>
          <p:nvPr/>
        </p:nvSpPr>
        <p:spPr bwMode="auto">
          <a:xfrm>
            <a:off x="381000" y="1849438"/>
            <a:ext cx="8839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Tx/>
              <a:buChar char="•"/>
            </a:pPr>
            <a:r>
              <a:rPr lang="en-US" altLang="en-US" sz="2800" smtClean="0">
                <a:solidFill>
                  <a:srgbClr val="FFFFFF"/>
                </a:solidFill>
              </a:rPr>
              <a:t>    Allows for flexible thinking and problem solving</a:t>
            </a:r>
          </a:p>
          <a:p>
            <a:pPr eaLnBrk="1" fontAlgn="base" hangingPunct="1">
              <a:spcBef>
                <a:spcPct val="0"/>
              </a:spcBef>
              <a:spcAft>
                <a:spcPct val="0"/>
              </a:spcAft>
            </a:pPr>
            <a:r>
              <a:rPr lang="en-US" altLang="en-US" smtClean="0">
                <a:solidFill>
                  <a:srgbClr val="FFFFFF"/>
                </a:solidFill>
              </a:rPr>
              <a:t> </a:t>
            </a:r>
          </a:p>
          <a:p>
            <a:pPr eaLnBrk="1" fontAlgn="base" hangingPunct="1">
              <a:spcBef>
                <a:spcPct val="0"/>
              </a:spcBef>
              <a:spcAft>
                <a:spcPct val="0"/>
              </a:spcAft>
              <a:buFontTx/>
              <a:buChar char="•"/>
            </a:pPr>
            <a:r>
              <a:rPr lang="en-US" altLang="en-US" sz="2800" smtClean="0">
                <a:solidFill>
                  <a:srgbClr val="FFFFFF"/>
                </a:solidFill>
              </a:rPr>
              <a:t>    Provides the ability to </a:t>
            </a:r>
            <a:r>
              <a:rPr lang="en-CA" altLang="en-US" sz="2800" smtClean="0">
                <a:solidFill>
                  <a:srgbClr val="FFFFFF"/>
                </a:solidFill>
              </a:rPr>
              <a:t>initiate and stop actions,      </a:t>
            </a:r>
          </a:p>
          <a:p>
            <a:pPr eaLnBrk="1" fontAlgn="base" hangingPunct="1">
              <a:spcBef>
                <a:spcPct val="0"/>
              </a:spcBef>
              <a:spcAft>
                <a:spcPct val="0"/>
              </a:spcAft>
            </a:pPr>
            <a:r>
              <a:rPr lang="en-CA" altLang="en-US" sz="2800" smtClean="0">
                <a:solidFill>
                  <a:srgbClr val="FFFFFF"/>
                </a:solidFill>
              </a:rPr>
              <a:t>     to monitor and change behaviour as needed, </a:t>
            </a:r>
          </a:p>
          <a:p>
            <a:pPr eaLnBrk="1" fontAlgn="base" hangingPunct="1">
              <a:spcBef>
                <a:spcPct val="0"/>
              </a:spcBef>
              <a:spcAft>
                <a:spcPct val="0"/>
              </a:spcAft>
            </a:pPr>
            <a:r>
              <a:rPr lang="en-CA" altLang="en-US" sz="2800" smtClean="0">
                <a:solidFill>
                  <a:srgbClr val="FFFFFF"/>
                </a:solidFill>
              </a:rPr>
              <a:t>     to anticipate outcomes and to plan future </a:t>
            </a:r>
          </a:p>
          <a:p>
            <a:pPr eaLnBrk="1" fontAlgn="base" hangingPunct="1">
              <a:spcBef>
                <a:spcPct val="0"/>
              </a:spcBef>
              <a:spcAft>
                <a:spcPct val="0"/>
              </a:spcAft>
            </a:pPr>
            <a:r>
              <a:rPr lang="en-CA" altLang="en-US" sz="2800" smtClean="0">
                <a:solidFill>
                  <a:srgbClr val="FFFFFF"/>
                </a:solidFill>
              </a:rPr>
              <a:t>     behaviour when faced with novel </a:t>
            </a:r>
            <a:r>
              <a:rPr lang="en-US" altLang="en-US" sz="2800" smtClean="0">
                <a:solidFill>
                  <a:srgbClr val="FFFFFF"/>
                </a:solidFill>
              </a:rPr>
              <a:t>situations.</a:t>
            </a:r>
          </a:p>
          <a:p>
            <a:pPr eaLnBrk="1" fontAlgn="base" hangingPunct="1">
              <a:spcBef>
                <a:spcPct val="0"/>
              </a:spcBef>
              <a:spcAft>
                <a:spcPct val="0"/>
              </a:spcAft>
            </a:pPr>
            <a:endParaRPr lang="en-US" altLang="en-US" smtClean="0">
              <a:solidFill>
                <a:srgbClr val="FFFFFF"/>
              </a:solidFill>
            </a:endParaRPr>
          </a:p>
          <a:p>
            <a:pPr eaLnBrk="1" fontAlgn="base" hangingPunct="1">
              <a:spcBef>
                <a:spcPct val="0"/>
              </a:spcBef>
              <a:spcAft>
                <a:spcPct val="0"/>
              </a:spcAft>
              <a:buFont typeface="Arial" charset="0"/>
              <a:buChar char="•"/>
            </a:pPr>
            <a:r>
              <a:rPr lang="en-US" altLang="en-US" sz="2800" smtClean="0">
                <a:solidFill>
                  <a:srgbClr val="FFFFFF"/>
                </a:solidFill>
              </a:rPr>
              <a:t>   Provides the ability to generalize one skill set to </a:t>
            </a:r>
          </a:p>
          <a:p>
            <a:pPr eaLnBrk="1" fontAlgn="base" hangingPunct="1">
              <a:spcBef>
                <a:spcPct val="0"/>
              </a:spcBef>
              <a:spcAft>
                <a:spcPct val="0"/>
              </a:spcAft>
              <a:buFont typeface="Arial" charset="0"/>
              <a:buNone/>
            </a:pPr>
            <a:r>
              <a:rPr lang="en-US" altLang="en-US" sz="2800" smtClean="0">
                <a:solidFill>
                  <a:srgbClr val="FFFFFF"/>
                </a:solidFill>
              </a:rPr>
              <a:t>    other situations.</a:t>
            </a:r>
          </a:p>
          <a:p>
            <a:pPr eaLnBrk="1" fontAlgn="base" hangingPunct="1">
              <a:spcBef>
                <a:spcPct val="0"/>
              </a:spcBef>
              <a:spcAft>
                <a:spcPct val="0"/>
              </a:spcAft>
            </a:pPr>
            <a:endParaRPr lang="en-US" altLang="en-US" sz="2800" smtClean="0">
              <a:solidFill>
                <a:srgbClr val="FFFFFF"/>
              </a:solidFill>
            </a:endParaRPr>
          </a:p>
        </p:txBody>
      </p:sp>
    </p:spTree>
    <p:extLst>
      <p:ext uri="{BB962C8B-B14F-4D97-AF65-F5344CB8AC3E}">
        <p14:creationId xmlns:p14="http://schemas.microsoft.com/office/powerpoint/2010/main" val="570407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57200" y="836712"/>
            <a:ext cx="838200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fontAlgn="base" hangingPunct="1">
              <a:spcBef>
                <a:spcPct val="50000"/>
              </a:spcBef>
              <a:spcAft>
                <a:spcPct val="0"/>
              </a:spcAft>
            </a:pPr>
            <a:r>
              <a:rPr lang="en-US" altLang="en-US" sz="3200" b="1" dirty="0">
                <a:solidFill>
                  <a:srgbClr val="FFFF00"/>
                </a:solidFill>
              </a:rPr>
              <a:t>Visual Impairment and Autism</a:t>
            </a:r>
          </a:p>
          <a:p>
            <a:pPr algn="ctr" eaLnBrk="1" fontAlgn="base" hangingPunct="1">
              <a:spcBef>
                <a:spcPct val="50000"/>
              </a:spcBef>
              <a:spcAft>
                <a:spcPct val="0"/>
              </a:spcAft>
            </a:pPr>
            <a:endParaRPr lang="en-US" altLang="en-US" sz="1400" b="1" dirty="0" smtClean="0">
              <a:solidFill>
                <a:srgbClr val="FFFF00"/>
              </a:solidFill>
            </a:endParaRPr>
          </a:p>
        </p:txBody>
      </p:sp>
      <p:sp>
        <p:nvSpPr>
          <p:cNvPr id="3" name="Text Box 2"/>
          <p:cNvSpPr txBox="1">
            <a:spLocks noChangeArrowheads="1"/>
          </p:cNvSpPr>
          <p:nvPr/>
        </p:nvSpPr>
        <p:spPr bwMode="auto">
          <a:xfrm>
            <a:off x="571500" y="1988840"/>
            <a:ext cx="81534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50000"/>
              </a:spcBef>
              <a:spcAft>
                <a:spcPct val="0"/>
              </a:spcAft>
            </a:pPr>
            <a:r>
              <a:rPr lang="en-US" altLang="en-US" sz="3200" dirty="0" smtClean="0">
                <a:solidFill>
                  <a:srgbClr val="FFFFFF"/>
                </a:solidFill>
              </a:rPr>
              <a:t>A dual diagnosis of visual impairment and autism</a:t>
            </a:r>
            <a:r>
              <a:rPr lang="en-CA" altLang="en-US" sz="3200" dirty="0" smtClean="0">
                <a:solidFill>
                  <a:srgbClr val="FFFFFF"/>
                </a:solidFill>
              </a:rPr>
              <a:t> is not simply a question of combining the impacts of the two disabilities.  </a:t>
            </a:r>
            <a:endParaRPr lang="en-US" altLang="en-US" sz="3200" dirty="0" smtClean="0">
              <a:solidFill>
                <a:srgbClr val="FFFFFF"/>
              </a:solidFill>
            </a:endParaRPr>
          </a:p>
        </p:txBody>
      </p:sp>
    </p:spTree>
    <p:extLst>
      <p:ext uri="{BB962C8B-B14F-4D97-AF65-F5344CB8AC3E}">
        <p14:creationId xmlns:p14="http://schemas.microsoft.com/office/powerpoint/2010/main" val="3741743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1"/>
          <p:cNvSpPr txBox="1">
            <a:spLocks noChangeArrowheads="1"/>
          </p:cNvSpPr>
          <p:nvPr/>
        </p:nvSpPr>
        <p:spPr bwMode="auto">
          <a:xfrm>
            <a:off x="0" y="769938"/>
            <a:ext cx="914400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mtClean="0">
                <a:solidFill>
                  <a:srgbClr val="FFFFFF"/>
                </a:solidFill>
              </a:rPr>
              <a:t>Good social thinking takes place in milliseconds.</a:t>
            </a:r>
          </a:p>
          <a:p>
            <a:pPr algn="ctr" eaLnBrk="1" fontAlgn="base" hangingPunct="1">
              <a:spcBef>
                <a:spcPct val="0"/>
              </a:spcBef>
              <a:spcAft>
                <a:spcPct val="0"/>
              </a:spcAft>
              <a:buFontTx/>
              <a:buNone/>
            </a:pPr>
            <a:endParaRPr lang="en-US" altLang="en-US" smtClean="0">
              <a:solidFill>
                <a:srgbClr val="FFFFFF"/>
              </a:solidFill>
            </a:endParaRPr>
          </a:p>
          <a:p>
            <a:pPr eaLnBrk="1" fontAlgn="base" hangingPunct="1">
              <a:spcBef>
                <a:spcPct val="0"/>
              </a:spcBef>
              <a:spcAft>
                <a:spcPct val="0"/>
              </a:spcAft>
              <a:buFontTx/>
              <a:buNone/>
            </a:pPr>
            <a:r>
              <a:rPr lang="en-US" altLang="en-US" smtClean="0">
                <a:solidFill>
                  <a:srgbClr val="FFFFFF"/>
                </a:solidFill>
              </a:rPr>
              <a:t>A person needs to:</a:t>
            </a:r>
          </a:p>
          <a:p>
            <a:pPr eaLnBrk="1" fontAlgn="base" hangingPunct="1">
              <a:spcBef>
                <a:spcPct val="0"/>
              </a:spcBef>
              <a:spcAft>
                <a:spcPct val="0"/>
              </a:spcAft>
              <a:buFontTx/>
              <a:buNone/>
            </a:pPr>
            <a:r>
              <a:rPr lang="en-US" altLang="en-US" smtClean="0">
                <a:solidFill>
                  <a:srgbClr val="FFFFFF"/>
                </a:solidFill>
              </a:rPr>
              <a:t>		</a:t>
            </a:r>
          </a:p>
          <a:p>
            <a:pPr eaLnBrk="1" fontAlgn="base" hangingPunct="1">
              <a:spcBef>
                <a:spcPct val="0"/>
              </a:spcBef>
              <a:spcAft>
                <a:spcPct val="0"/>
              </a:spcAft>
              <a:buFontTx/>
              <a:buNone/>
            </a:pPr>
            <a:r>
              <a:rPr lang="en-US" altLang="en-US" smtClean="0">
                <a:solidFill>
                  <a:srgbClr val="FFFFFF"/>
                </a:solidFill>
              </a:rPr>
              <a:t>	- look at what is happening</a:t>
            </a:r>
          </a:p>
          <a:p>
            <a:pPr eaLnBrk="1" fontAlgn="base" hangingPunct="1">
              <a:spcBef>
                <a:spcPct val="0"/>
              </a:spcBef>
              <a:spcAft>
                <a:spcPct val="0"/>
              </a:spcAft>
              <a:buFontTx/>
              <a:buNone/>
            </a:pPr>
            <a:endParaRPr lang="en-US" altLang="en-US" smtClean="0">
              <a:solidFill>
                <a:srgbClr val="FFFFFF"/>
              </a:solidFill>
            </a:endParaRPr>
          </a:p>
          <a:p>
            <a:pPr eaLnBrk="1" fontAlgn="base" hangingPunct="1">
              <a:spcBef>
                <a:spcPct val="0"/>
              </a:spcBef>
              <a:spcAft>
                <a:spcPct val="0"/>
              </a:spcAft>
              <a:buFontTx/>
              <a:buNone/>
            </a:pPr>
            <a:r>
              <a:rPr lang="en-US" altLang="en-US" smtClean="0">
                <a:solidFill>
                  <a:srgbClr val="FFFFFF"/>
                </a:solidFill>
              </a:rPr>
              <a:t>	- make inferences as to the motives</a:t>
            </a:r>
          </a:p>
          <a:p>
            <a:pPr eaLnBrk="1" fontAlgn="base" hangingPunct="1">
              <a:spcBef>
                <a:spcPct val="0"/>
              </a:spcBef>
              <a:spcAft>
                <a:spcPct val="0"/>
              </a:spcAft>
              <a:buFontTx/>
              <a:buNone/>
            </a:pPr>
            <a:endParaRPr lang="en-US" altLang="en-US" smtClean="0">
              <a:solidFill>
                <a:srgbClr val="FFFFFF"/>
              </a:solidFill>
            </a:endParaRPr>
          </a:p>
          <a:p>
            <a:pPr eaLnBrk="1" fontAlgn="base" hangingPunct="1">
              <a:spcBef>
                <a:spcPct val="0"/>
              </a:spcBef>
              <a:spcAft>
                <a:spcPct val="0"/>
              </a:spcAft>
              <a:buFontTx/>
              <a:buNone/>
            </a:pPr>
            <a:r>
              <a:rPr lang="en-US" altLang="en-US" smtClean="0">
                <a:solidFill>
                  <a:srgbClr val="FFFFFF"/>
                </a:solidFill>
              </a:rPr>
              <a:t>	- then predict very quickly what might happen 	next</a:t>
            </a:r>
          </a:p>
          <a:p>
            <a:pPr algn="ctr" eaLnBrk="1" fontAlgn="base" hangingPunct="1">
              <a:spcBef>
                <a:spcPct val="0"/>
              </a:spcBef>
              <a:spcAft>
                <a:spcPct val="0"/>
              </a:spcAft>
              <a:buFontTx/>
              <a:buNone/>
            </a:pPr>
            <a:endParaRPr lang="en-US" altLang="en-US" smtClean="0">
              <a:solidFill>
                <a:srgbClr val="FFFFFF"/>
              </a:solidFill>
              <a:latin typeface="Calibri" pitchFamily="34" charset="0"/>
            </a:endParaRPr>
          </a:p>
        </p:txBody>
      </p:sp>
      <p:pic>
        <p:nvPicPr>
          <p:cNvPr id="111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150" y="1498600"/>
            <a:ext cx="26384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51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4"/>
          <p:cNvSpPr txBox="1">
            <a:spLocks noChangeArrowheads="1"/>
          </p:cNvSpPr>
          <p:nvPr/>
        </p:nvSpPr>
        <p:spPr bwMode="auto">
          <a:xfrm>
            <a:off x="161925" y="184150"/>
            <a:ext cx="87820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4800" smtClean="0">
                <a:solidFill>
                  <a:srgbClr val="FFFF00"/>
                </a:solidFill>
              </a:rPr>
              <a:t>How Social Thinking        Impacts Behaviour</a:t>
            </a:r>
          </a:p>
        </p:txBody>
      </p:sp>
      <p:sp>
        <p:nvSpPr>
          <p:cNvPr id="104451" name="TextBox 5"/>
          <p:cNvSpPr txBox="1">
            <a:spLocks noChangeArrowheads="1"/>
          </p:cNvSpPr>
          <p:nvPr/>
        </p:nvSpPr>
        <p:spPr bwMode="auto">
          <a:xfrm>
            <a:off x="0" y="2108200"/>
            <a:ext cx="914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mtClean="0">
                <a:solidFill>
                  <a:srgbClr val="FFFFFF"/>
                </a:solidFill>
              </a:rPr>
              <a:t>For children with neurological disorders the </a:t>
            </a:r>
            <a:r>
              <a:rPr lang="en-US" altLang="en-US" u="sng" smtClean="0">
                <a:solidFill>
                  <a:srgbClr val="FFFFFF"/>
                </a:solidFill>
              </a:rPr>
              <a:t>inability</a:t>
            </a:r>
            <a:r>
              <a:rPr lang="en-US" altLang="en-US" smtClean="0">
                <a:solidFill>
                  <a:srgbClr val="FFFFFF"/>
                </a:solidFill>
              </a:rPr>
              <a:t> to process social information appropriately is a </a:t>
            </a:r>
            <a:r>
              <a:rPr lang="en-US" altLang="en-US" u="sng" smtClean="0">
                <a:solidFill>
                  <a:srgbClr val="FFFFFF"/>
                </a:solidFill>
              </a:rPr>
              <a:t>symptom</a:t>
            </a:r>
            <a:r>
              <a:rPr lang="en-US" altLang="en-US" smtClean="0">
                <a:solidFill>
                  <a:srgbClr val="FFFFFF"/>
                </a:solidFill>
              </a:rPr>
              <a:t> of their condition.</a:t>
            </a:r>
          </a:p>
        </p:txBody>
      </p:sp>
      <p:sp>
        <p:nvSpPr>
          <p:cNvPr id="104452" name="TextBox 6"/>
          <p:cNvSpPr txBox="1">
            <a:spLocks noChangeArrowheads="1"/>
          </p:cNvSpPr>
          <p:nvPr/>
        </p:nvSpPr>
        <p:spPr bwMode="auto">
          <a:xfrm>
            <a:off x="0" y="4337050"/>
            <a:ext cx="914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mtClean="0">
                <a:solidFill>
                  <a:srgbClr val="FFFFFF"/>
                </a:solidFill>
              </a:rPr>
              <a:t>Resulting behaviours are often not intentional.</a:t>
            </a:r>
          </a:p>
          <a:p>
            <a:pPr algn="ctr" eaLnBrk="1" fontAlgn="base" hangingPunct="1">
              <a:spcBef>
                <a:spcPct val="0"/>
              </a:spcBef>
              <a:spcAft>
                <a:spcPct val="0"/>
              </a:spcAft>
              <a:buFontTx/>
              <a:buNone/>
            </a:pPr>
            <a:endParaRPr lang="en-US" altLang="en-US" smtClean="0">
              <a:solidFill>
                <a:srgbClr val="FFFFFF"/>
              </a:solidFill>
            </a:endParaRPr>
          </a:p>
          <a:p>
            <a:pPr algn="ctr" eaLnBrk="1" fontAlgn="base" hangingPunct="1">
              <a:spcBef>
                <a:spcPct val="0"/>
              </a:spcBef>
              <a:spcAft>
                <a:spcPct val="0"/>
              </a:spcAft>
              <a:buFontTx/>
              <a:buNone/>
            </a:pPr>
            <a:r>
              <a:rPr lang="en-US" altLang="en-US" smtClean="0">
                <a:solidFill>
                  <a:srgbClr val="FFFFFF"/>
                </a:solidFill>
              </a:rPr>
              <a:t>In their minds, what they did made sense to them!</a:t>
            </a:r>
          </a:p>
        </p:txBody>
      </p:sp>
    </p:spTree>
    <p:extLst>
      <p:ext uri="{BB962C8B-B14F-4D97-AF65-F5344CB8AC3E}">
        <p14:creationId xmlns:p14="http://schemas.microsoft.com/office/powerpoint/2010/main" val="2950902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9"/>
          <p:cNvSpPr>
            <a:spLocks noChangeArrowheads="1"/>
          </p:cNvSpPr>
          <p:nvPr/>
        </p:nvSpPr>
        <p:spPr bwMode="auto">
          <a:xfrm>
            <a:off x="941388" y="1447800"/>
            <a:ext cx="724217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smtClean="0">
                <a:solidFill>
                  <a:srgbClr val="FFFFFF"/>
                </a:solidFill>
              </a:rPr>
              <a:t>Positive behavioural programs that are </a:t>
            </a:r>
          </a:p>
          <a:p>
            <a:pPr algn="ctr" eaLnBrk="1" fontAlgn="base" hangingPunct="1">
              <a:spcBef>
                <a:spcPct val="0"/>
              </a:spcBef>
              <a:spcAft>
                <a:spcPct val="0"/>
              </a:spcAft>
            </a:pPr>
            <a:r>
              <a:rPr lang="en-US" altLang="en-US" sz="3200" smtClean="0">
                <a:solidFill>
                  <a:srgbClr val="FFFFFF"/>
                </a:solidFill>
              </a:rPr>
              <a:t>very effective for most kids </a:t>
            </a:r>
          </a:p>
          <a:p>
            <a:pPr algn="ctr" eaLnBrk="1" fontAlgn="base" hangingPunct="1">
              <a:spcBef>
                <a:spcPct val="0"/>
              </a:spcBef>
              <a:spcAft>
                <a:spcPct val="0"/>
              </a:spcAft>
            </a:pPr>
            <a:r>
              <a:rPr lang="en-US" altLang="en-US" sz="3200" smtClean="0">
                <a:solidFill>
                  <a:srgbClr val="FFFFFF"/>
                </a:solidFill>
              </a:rPr>
              <a:t>are often ineffective for kids </a:t>
            </a:r>
          </a:p>
          <a:p>
            <a:pPr algn="ctr" eaLnBrk="1" fontAlgn="base" hangingPunct="1">
              <a:spcBef>
                <a:spcPct val="0"/>
              </a:spcBef>
              <a:spcAft>
                <a:spcPct val="0"/>
              </a:spcAft>
            </a:pPr>
            <a:r>
              <a:rPr lang="en-US" altLang="en-US" sz="3200" smtClean="0">
                <a:solidFill>
                  <a:srgbClr val="FFFFFF"/>
                </a:solidFill>
              </a:rPr>
              <a:t>with these neurological challenges.</a:t>
            </a:r>
          </a:p>
          <a:p>
            <a:pPr algn="ctr" eaLnBrk="1" fontAlgn="base" hangingPunct="1">
              <a:spcBef>
                <a:spcPct val="0"/>
              </a:spcBef>
              <a:spcAft>
                <a:spcPct val="0"/>
              </a:spcAft>
            </a:pPr>
            <a:endParaRPr lang="en-US" altLang="en-US" sz="1200" smtClean="0">
              <a:solidFill>
                <a:srgbClr val="FFFFFF"/>
              </a:solidFill>
            </a:endParaRPr>
          </a:p>
          <a:p>
            <a:pPr algn="ctr" eaLnBrk="1" fontAlgn="base" hangingPunct="1">
              <a:spcBef>
                <a:spcPct val="0"/>
              </a:spcBef>
              <a:spcAft>
                <a:spcPct val="0"/>
              </a:spcAft>
            </a:pPr>
            <a:r>
              <a:rPr lang="en-US" altLang="en-US" sz="3200" smtClean="0">
                <a:solidFill>
                  <a:srgbClr val="FFFF00"/>
                </a:solidFill>
              </a:rPr>
              <a:t>Why don’t they work as well?</a:t>
            </a:r>
          </a:p>
          <a:p>
            <a:pPr algn="ctr" eaLnBrk="1" fontAlgn="base" hangingPunct="1">
              <a:spcBef>
                <a:spcPct val="0"/>
              </a:spcBef>
              <a:spcAft>
                <a:spcPct val="0"/>
              </a:spcAft>
            </a:pPr>
            <a:endParaRPr lang="en-US" altLang="en-US" sz="1000" smtClean="0">
              <a:solidFill>
                <a:srgbClr val="FFFFFF"/>
              </a:solidFill>
            </a:endParaRPr>
          </a:p>
        </p:txBody>
      </p:sp>
    </p:spTree>
    <p:extLst>
      <p:ext uri="{BB962C8B-B14F-4D97-AF65-F5344CB8AC3E}">
        <p14:creationId xmlns:p14="http://schemas.microsoft.com/office/powerpoint/2010/main" val="7749443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59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4"/>
          <p:cNvSpPr>
            <a:spLocks noChangeArrowheads="1"/>
          </p:cNvSpPr>
          <p:nvPr/>
        </p:nvSpPr>
        <p:spPr bwMode="auto">
          <a:xfrm>
            <a:off x="381000" y="76200"/>
            <a:ext cx="86233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3000" smtClean="0">
                <a:solidFill>
                  <a:srgbClr val="FFFFFF"/>
                </a:solidFill>
              </a:rPr>
              <a:t>Positive behavioural programs provide </a:t>
            </a:r>
          </a:p>
          <a:p>
            <a:pPr eaLnBrk="1" fontAlgn="base" hangingPunct="1">
              <a:spcBef>
                <a:spcPct val="0"/>
              </a:spcBef>
              <a:spcAft>
                <a:spcPct val="0"/>
              </a:spcAft>
            </a:pPr>
            <a:r>
              <a:rPr lang="en-US" altLang="en-US" sz="3000" smtClean="0">
                <a:solidFill>
                  <a:srgbClr val="FFFFFF"/>
                </a:solidFill>
              </a:rPr>
              <a:t>a system of rules, routines and rewards.</a:t>
            </a:r>
          </a:p>
          <a:p>
            <a:pPr eaLnBrk="1" fontAlgn="base" hangingPunct="1">
              <a:spcBef>
                <a:spcPct val="0"/>
              </a:spcBef>
              <a:spcAft>
                <a:spcPct val="0"/>
              </a:spcAft>
            </a:pPr>
            <a:endParaRPr lang="en-US" altLang="en-US" sz="2000" smtClean="0">
              <a:solidFill>
                <a:srgbClr val="FFFFFF"/>
              </a:solidFill>
            </a:endParaRPr>
          </a:p>
          <a:p>
            <a:pPr eaLnBrk="1" fontAlgn="base" hangingPunct="1">
              <a:spcBef>
                <a:spcPct val="0"/>
              </a:spcBef>
              <a:spcAft>
                <a:spcPct val="0"/>
              </a:spcAft>
            </a:pPr>
            <a:r>
              <a:rPr lang="en-US" altLang="en-US" sz="3000" smtClean="0">
                <a:solidFill>
                  <a:srgbClr val="FFFFFF"/>
                </a:solidFill>
              </a:rPr>
              <a:t>These programs assume a child has the innate ability to:</a:t>
            </a:r>
          </a:p>
          <a:p>
            <a:pPr eaLnBrk="1" fontAlgn="base" hangingPunct="1">
              <a:spcBef>
                <a:spcPct val="0"/>
              </a:spcBef>
              <a:spcAft>
                <a:spcPct val="0"/>
              </a:spcAft>
            </a:pPr>
            <a:endParaRPr lang="en-US" altLang="en-US" sz="2000" smtClean="0">
              <a:solidFill>
                <a:srgbClr val="FFFFFF"/>
              </a:solidFill>
            </a:endParaRPr>
          </a:p>
          <a:p>
            <a:pPr lvl="3" eaLnBrk="1" fontAlgn="base" hangingPunct="1">
              <a:spcBef>
                <a:spcPct val="0"/>
              </a:spcBef>
              <a:spcAft>
                <a:spcPct val="0"/>
              </a:spcAft>
              <a:buFont typeface="Arial" charset="0"/>
              <a:buChar char="•"/>
            </a:pPr>
            <a:r>
              <a:rPr lang="en-US" altLang="en-US" sz="3000" smtClean="0">
                <a:solidFill>
                  <a:srgbClr val="FFFFFF"/>
                </a:solidFill>
              </a:rPr>
              <a:t>Think flexibly</a:t>
            </a:r>
          </a:p>
          <a:p>
            <a:pPr lvl="3" eaLnBrk="1" fontAlgn="base" hangingPunct="1">
              <a:spcBef>
                <a:spcPct val="0"/>
              </a:spcBef>
              <a:spcAft>
                <a:spcPct val="0"/>
              </a:spcAft>
              <a:buFont typeface="Arial" charset="0"/>
              <a:buChar char="•"/>
            </a:pPr>
            <a:r>
              <a:rPr lang="en-US" altLang="en-US" sz="3000" smtClean="0">
                <a:solidFill>
                  <a:srgbClr val="FFFFFF"/>
                </a:solidFill>
              </a:rPr>
              <a:t>Problem solve</a:t>
            </a:r>
          </a:p>
          <a:p>
            <a:pPr lvl="3" eaLnBrk="1" fontAlgn="base" hangingPunct="1">
              <a:spcBef>
                <a:spcPct val="0"/>
              </a:spcBef>
              <a:spcAft>
                <a:spcPct val="0"/>
              </a:spcAft>
              <a:buFont typeface="Arial" charset="0"/>
              <a:buChar char="•"/>
            </a:pPr>
            <a:r>
              <a:rPr lang="en-US" altLang="en-US" sz="3000" smtClean="0">
                <a:solidFill>
                  <a:srgbClr val="FFFFFF"/>
                </a:solidFill>
              </a:rPr>
              <a:t>Generalize</a:t>
            </a:r>
          </a:p>
          <a:p>
            <a:pPr lvl="3" eaLnBrk="1" fontAlgn="base" hangingPunct="1">
              <a:spcBef>
                <a:spcPct val="0"/>
              </a:spcBef>
              <a:spcAft>
                <a:spcPct val="0"/>
              </a:spcAft>
              <a:buFont typeface="Arial" charset="0"/>
              <a:buChar char="•"/>
            </a:pPr>
            <a:r>
              <a:rPr lang="en-US" altLang="en-US" sz="3000" smtClean="0">
                <a:solidFill>
                  <a:srgbClr val="FFFFFF"/>
                </a:solidFill>
              </a:rPr>
              <a:t>Learn from past experiences</a:t>
            </a:r>
          </a:p>
          <a:p>
            <a:pPr lvl="3" eaLnBrk="1" fontAlgn="base" hangingPunct="1">
              <a:spcBef>
                <a:spcPct val="0"/>
              </a:spcBef>
              <a:spcAft>
                <a:spcPct val="0"/>
              </a:spcAft>
              <a:buFont typeface="Arial" charset="0"/>
              <a:buChar char="•"/>
            </a:pPr>
            <a:r>
              <a:rPr lang="en-US" altLang="en-US" sz="3000" smtClean="0">
                <a:solidFill>
                  <a:srgbClr val="FFFFFF"/>
                </a:solidFill>
              </a:rPr>
              <a:t>Monitor and change behaviour</a:t>
            </a:r>
          </a:p>
          <a:p>
            <a:pPr lvl="3" eaLnBrk="1" fontAlgn="base" hangingPunct="1">
              <a:spcBef>
                <a:spcPct val="0"/>
              </a:spcBef>
              <a:spcAft>
                <a:spcPct val="0"/>
              </a:spcAft>
              <a:buFont typeface="Arial" charset="0"/>
              <a:buChar char="•"/>
            </a:pPr>
            <a:r>
              <a:rPr lang="en-US" altLang="en-US" sz="3000" smtClean="0">
                <a:solidFill>
                  <a:srgbClr val="FFFFFF"/>
                </a:solidFill>
              </a:rPr>
              <a:t>Etc.</a:t>
            </a:r>
          </a:p>
          <a:p>
            <a:pPr lvl="3" eaLnBrk="1" fontAlgn="base" hangingPunct="1">
              <a:spcBef>
                <a:spcPct val="0"/>
              </a:spcBef>
              <a:spcAft>
                <a:spcPct val="0"/>
              </a:spcAft>
              <a:buFont typeface="Arial" charset="0"/>
              <a:buChar char="•"/>
            </a:pPr>
            <a:endParaRPr lang="en-US" altLang="en-US" smtClean="0">
              <a:solidFill>
                <a:srgbClr val="FFFFFF"/>
              </a:solidFill>
            </a:endParaRPr>
          </a:p>
          <a:p>
            <a:pPr eaLnBrk="1" fontAlgn="base" hangingPunct="1">
              <a:spcBef>
                <a:spcPct val="0"/>
              </a:spcBef>
              <a:spcAft>
                <a:spcPct val="0"/>
              </a:spcAft>
            </a:pPr>
            <a:r>
              <a:rPr lang="en-US" altLang="en-US" sz="3200" smtClean="0">
                <a:solidFill>
                  <a:srgbClr val="FFFF00"/>
                </a:solidFill>
              </a:rPr>
              <a:t>All higher level thought processes the child may not have!</a:t>
            </a:r>
          </a:p>
        </p:txBody>
      </p:sp>
      <p:sp>
        <p:nvSpPr>
          <p:cNvPr id="7" name="Curved Left Arrow 6"/>
          <p:cNvSpPr/>
          <p:nvPr/>
        </p:nvSpPr>
        <p:spPr>
          <a:xfrm rot="1659215">
            <a:off x="7634288" y="2065338"/>
            <a:ext cx="817562" cy="2376487"/>
          </a:xfrm>
          <a:prstGeom prst="curvedLeftArrow">
            <a:avLst>
              <a:gd name="adj1" fmla="val 25000"/>
              <a:gd name="adj2" fmla="val 50000"/>
              <a:gd name="adj3" fmla="val 461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002043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08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2"/>
          <p:cNvSpPr txBox="1">
            <a:spLocks noChangeArrowheads="1"/>
          </p:cNvSpPr>
          <p:nvPr/>
        </p:nvSpPr>
        <p:spPr bwMode="auto">
          <a:xfrm>
            <a:off x="933450" y="1946275"/>
            <a:ext cx="72961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mtClean="0">
                <a:solidFill>
                  <a:srgbClr val="FFFFFF"/>
                </a:solidFill>
              </a:rPr>
              <a:t>Students with Social Cognitive Deficits might be able to read</a:t>
            </a:r>
          </a:p>
          <a:p>
            <a:pPr algn="ctr" eaLnBrk="1" fontAlgn="base" hangingPunct="1">
              <a:spcBef>
                <a:spcPct val="0"/>
              </a:spcBef>
              <a:spcAft>
                <a:spcPct val="0"/>
              </a:spcAft>
              <a:buFontTx/>
              <a:buNone/>
            </a:pPr>
            <a:r>
              <a:rPr lang="en-US" altLang="en-US" sz="1000" smtClean="0">
                <a:solidFill>
                  <a:srgbClr val="FFFFFF"/>
                </a:solidFill>
              </a:rPr>
              <a:t> </a:t>
            </a:r>
          </a:p>
          <a:p>
            <a:pPr algn="ctr" eaLnBrk="1" fontAlgn="base" hangingPunct="1">
              <a:spcBef>
                <a:spcPct val="0"/>
              </a:spcBef>
              <a:spcAft>
                <a:spcPct val="0"/>
              </a:spcAft>
              <a:buFontTx/>
              <a:buNone/>
            </a:pPr>
            <a:r>
              <a:rPr lang="en-US" altLang="en-US" smtClean="0">
                <a:solidFill>
                  <a:srgbClr val="FFFFFF"/>
                </a:solidFill>
              </a:rPr>
              <a:t>the social situation correctly, </a:t>
            </a:r>
          </a:p>
          <a:p>
            <a:pPr algn="ctr" eaLnBrk="1" fontAlgn="base" hangingPunct="1">
              <a:spcBef>
                <a:spcPct val="0"/>
              </a:spcBef>
              <a:spcAft>
                <a:spcPct val="0"/>
              </a:spcAft>
              <a:buFontTx/>
              <a:buNone/>
            </a:pPr>
            <a:r>
              <a:rPr lang="en-US" altLang="en-US" smtClean="0">
                <a:solidFill>
                  <a:srgbClr val="FFFFFF"/>
                </a:solidFill>
              </a:rPr>
              <a:t>but not as fast as society demands.</a:t>
            </a:r>
          </a:p>
        </p:txBody>
      </p:sp>
    </p:spTree>
    <p:extLst>
      <p:ext uri="{BB962C8B-B14F-4D97-AF65-F5344CB8AC3E}">
        <p14:creationId xmlns:p14="http://schemas.microsoft.com/office/powerpoint/2010/main" val="1235354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219200" y="2924175"/>
            <a:ext cx="749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r>
              <a:rPr lang="en-US" altLang="en-US" b="1" dirty="0">
                <a:solidFill>
                  <a:srgbClr val="FFFF00"/>
                </a:solidFill>
              </a:rPr>
              <a:t>How Communication Challenges </a:t>
            </a:r>
          </a:p>
          <a:p>
            <a:pPr algn="ctr" eaLnBrk="1" hangingPunct="1"/>
            <a:r>
              <a:rPr lang="en-US" altLang="en-US" b="1" dirty="0">
                <a:solidFill>
                  <a:srgbClr val="FFFF00"/>
                </a:solidFill>
              </a:rPr>
              <a:t>Affect </a:t>
            </a:r>
            <a:r>
              <a:rPr lang="en-US" altLang="en-US" b="1" dirty="0" smtClean="0">
                <a:solidFill>
                  <a:srgbClr val="FFFF00"/>
                </a:solidFill>
              </a:rPr>
              <a:t>Social Thinking </a:t>
            </a:r>
            <a:endParaRPr lang="en-US" altLang="en-US" b="1" dirty="0">
              <a:solidFill>
                <a:srgbClr val="FFFF00"/>
              </a:solidFill>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4398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087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smtClean="0"/>
              <a:t>Difficulty with                   Complexity of Communication</a:t>
            </a:r>
            <a:endParaRPr lang="en-CA" smtClean="0"/>
          </a:p>
        </p:txBody>
      </p:sp>
      <p:sp>
        <p:nvSpPr>
          <p:cNvPr id="618499" name="Rectangle 3"/>
          <p:cNvSpPr>
            <a:spLocks noGrp="1" noChangeArrowheads="1"/>
          </p:cNvSpPr>
          <p:nvPr>
            <p:ph type="body" idx="1"/>
          </p:nvPr>
        </p:nvSpPr>
        <p:spPr>
          <a:xfrm>
            <a:off x="457200" y="1905000"/>
            <a:ext cx="8229600" cy="3856038"/>
          </a:xfrm>
        </p:spPr>
        <p:txBody>
          <a:bodyPr/>
          <a:lstStyle/>
          <a:p>
            <a:pPr eaLnBrk="1" hangingPunct="1">
              <a:buClr>
                <a:schemeClr val="tx1"/>
              </a:buClr>
              <a:buSzTx/>
              <a:buFontTx/>
              <a:buChar char="•"/>
              <a:defRPr/>
            </a:pPr>
            <a:r>
              <a:rPr lang="en-US" i="1" dirty="0" smtClean="0">
                <a:solidFill>
                  <a:srgbClr val="FFFF00"/>
                </a:solidFill>
              </a:rPr>
              <a:t>Pragmatics</a:t>
            </a:r>
            <a:r>
              <a:rPr lang="en-US" dirty="0" smtClean="0">
                <a:solidFill>
                  <a:srgbClr val="FFFF00"/>
                </a:solidFill>
              </a:rPr>
              <a:t>:</a:t>
            </a:r>
            <a:r>
              <a:rPr lang="en-US" dirty="0" smtClean="0"/>
              <a:t> use of language in social contexts, sarcasm</a:t>
            </a:r>
          </a:p>
          <a:p>
            <a:pPr eaLnBrk="1" hangingPunct="1">
              <a:buClr>
                <a:schemeClr val="tx1"/>
              </a:buClr>
              <a:buSzTx/>
              <a:buFontTx/>
              <a:buChar char="•"/>
              <a:defRPr/>
            </a:pPr>
            <a:r>
              <a:rPr lang="en-US" i="1" dirty="0" smtClean="0">
                <a:solidFill>
                  <a:srgbClr val="FFFF00"/>
                </a:solidFill>
              </a:rPr>
              <a:t>Semantics</a:t>
            </a:r>
            <a:r>
              <a:rPr lang="en-US" dirty="0" smtClean="0">
                <a:solidFill>
                  <a:srgbClr val="FFFF00"/>
                </a:solidFill>
              </a:rPr>
              <a:t>:</a:t>
            </a:r>
            <a:r>
              <a:rPr lang="en-US" dirty="0" smtClean="0"/>
              <a:t> multiple meanings, metaphors, jokes, current teen jargon.  Can have difficulty with reading comprehension.  </a:t>
            </a:r>
          </a:p>
          <a:p>
            <a:pPr eaLnBrk="1" hangingPunct="1">
              <a:buClr>
                <a:schemeClr val="tx1"/>
              </a:buClr>
              <a:buSzTx/>
              <a:buFontTx/>
              <a:buChar char="•"/>
              <a:defRPr/>
            </a:pPr>
            <a:r>
              <a:rPr lang="en-US" i="1" dirty="0" smtClean="0">
                <a:solidFill>
                  <a:srgbClr val="FFFF00"/>
                </a:solidFill>
              </a:rPr>
              <a:t>Prosody</a:t>
            </a:r>
            <a:r>
              <a:rPr lang="en-US" dirty="0" smtClean="0">
                <a:solidFill>
                  <a:srgbClr val="FFFF00"/>
                </a:solidFill>
              </a:rPr>
              <a:t>:</a:t>
            </a:r>
            <a:r>
              <a:rPr lang="en-US" dirty="0" smtClean="0"/>
              <a:t> pitch, stress and rhythm of speech.</a:t>
            </a:r>
            <a:endParaRPr lang="en-CA" dirty="0" smtClean="0"/>
          </a:p>
        </p:txBody>
      </p:sp>
    </p:spTree>
    <p:extLst>
      <p:ext uri="{BB962C8B-B14F-4D97-AF65-F5344CB8AC3E}">
        <p14:creationId xmlns:p14="http://schemas.microsoft.com/office/powerpoint/2010/main" val="355373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3" name="Rectangle 3"/>
          <p:cNvSpPr>
            <a:spLocks noGrp="1" noChangeArrowheads="1"/>
          </p:cNvSpPr>
          <p:nvPr>
            <p:ph type="body" idx="1"/>
          </p:nvPr>
        </p:nvSpPr>
        <p:spPr>
          <a:xfrm>
            <a:off x="304800" y="1600200"/>
            <a:ext cx="8686800" cy="4441825"/>
          </a:xfrm>
        </p:spPr>
        <p:txBody>
          <a:bodyPr/>
          <a:lstStyle/>
          <a:p>
            <a:pPr lvl="1" eaLnBrk="1" hangingPunct="1">
              <a:buClr>
                <a:schemeClr val="tx1"/>
              </a:buClr>
              <a:buSzTx/>
              <a:buFontTx/>
              <a:buChar char="•"/>
              <a:defRPr/>
            </a:pPr>
            <a:r>
              <a:rPr lang="en-US" sz="3200" dirty="0" smtClean="0"/>
              <a:t>Interrupt</a:t>
            </a:r>
          </a:p>
          <a:p>
            <a:pPr lvl="1" eaLnBrk="1" hangingPunct="1">
              <a:buClr>
                <a:schemeClr val="tx1"/>
              </a:buClr>
              <a:buSzTx/>
              <a:buFontTx/>
              <a:buChar char="•"/>
              <a:defRPr/>
            </a:pPr>
            <a:r>
              <a:rPr lang="en-US" sz="3200" dirty="0" smtClean="0">
                <a:solidFill>
                  <a:srgbClr val="FFFF00"/>
                </a:solidFill>
              </a:rPr>
              <a:t>Comment may be irrelevant to topic</a:t>
            </a:r>
            <a:endParaRPr lang="en-US" sz="3200" dirty="0" smtClean="0"/>
          </a:p>
          <a:p>
            <a:pPr lvl="1" eaLnBrk="1" hangingPunct="1">
              <a:buClr>
                <a:schemeClr val="tx1"/>
              </a:buClr>
              <a:buSzTx/>
              <a:buFontTx/>
              <a:buChar char="•"/>
              <a:defRPr/>
            </a:pPr>
            <a:r>
              <a:rPr lang="en-US" sz="3200" dirty="0" smtClean="0"/>
              <a:t>Only talk about their interests</a:t>
            </a:r>
          </a:p>
          <a:p>
            <a:pPr lvl="1" eaLnBrk="1" hangingPunct="1">
              <a:buClr>
                <a:schemeClr val="tx1"/>
              </a:buClr>
              <a:buSzTx/>
              <a:buFontTx/>
              <a:buChar char="•"/>
              <a:defRPr/>
            </a:pPr>
            <a:r>
              <a:rPr lang="en-US" sz="3200" dirty="0" smtClean="0"/>
              <a:t>Difficulty with initiation and termination</a:t>
            </a:r>
          </a:p>
          <a:p>
            <a:pPr lvl="1" eaLnBrk="1" hangingPunct="1">
              <a:buClr>
                <a:schemeClr val="tx1"/>
              </a:buClr>
              <a:buSzTx/>
              <a:buFontTx/>
              <a:buChar char="•"/>
              <a:defRPr/>
            </a:pPr>
            <a:r>
              <a:rPr lang="en-US" sz="3200" dirty="0" smtClean="0"/>
              <a:t>Demand immediate attention of others</a:t>
            </a:r>
          </a:p>
        </p:txBody>
      </p:sp>
      <p:sp>
        <p:nvSpPr>
          <p:cNvPr id="628740" name="Text Box 4"/>
          <p:cNvSpPr txBox="1">
            <a:spLocks noChangeArrowheads="1"/>
          </p:cNvSpPr>
          <p:nvPr/>
        </p:nvSpPr>
        <p:spPr bwMode="auto">
          <a:xfrm>
            <a:off x="107504" y="406405"/>
            <a:ext cx="891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spcBef>
                <a:spcPct val="50000"/>
              </a:spcBef>
              <a:defRPr/>
            </a:pPr>
            <a:r>
              <a:rPr lang="en-US" dirty="0" smtClean="0">
                <a:solidFill>
                  <a:schemeClr val="tx2"/>
                </a:solidFill>
                <a:effectLst>
                  <a:outerShdw blurRad="38100" dist="38100" dir="2700000" algn="tl">
                    <a:srgbClr val="000000"/>
                  </a:outerShdw>
                </a:effectLst>
              </a:rPr>
              <a:t>Students often break conversational rules</a:t>
            </a:r>
          </a:p>
        </p:txBody>
      </p:sp>
    </p:spTree>
    <p:extLst>
      <p:ext uri="{BB962C8B-B14F-4D97-AF65-F5344CB8AC3E}">
        <p14:creationId xmlns:p14="http://schemas.microsoft.com/office/powerpoint/2010/main" val="3223466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Rot="1" noChangeArrowheads="1"/>
          </p:cNvSpPr>
          <p:nvPr/>
        </p:nvSpPr>
        <p:spPr bwMode="auto">
          <a:xfrm>
            <a:off x="228600" y="4572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3600" b="1" dirty="0" smtClean="0">
                <a:solidFill>
                  <a:schemeClr val="accent1"/>
                </a:solidFill>
              </a:rPr>
              <a:t>Nonverbal Communication Challenges </a:t>
            </a:r>
          </a:p>
        </p:txBody>
      </p:sp>
      <p:sp>
        <p:nvSpPr>
          <p:cNvPr id="69635" name="Rectangle 3"/>
          <p:cNvSpPr>
            <a:spLocks noChangeArrowheads="1"/>
          </p:cNvSpPr>
          <p:nvPr/>
        </p:nvSpPr>
        <p:spPr bwMode="auto">
          <a:xfrm>
            <a:off x="228600" y="1752600"/>
            <a:ext cx="8915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Aft>
                <a:spcPct val="0"/>
              </a:spcAft>
              <a:buClr>
                <a:srgbClr val="000000"/>
              </a:buClr>
            </a:pPr>
            <a:endParaRPr lang="en-US" altLang="en-US" sz="1400" dirty="0" smtClean="0">
              <a:solidFill>
                <a:srgbClr val="FFFFFF"/>
              </a:solidFill>
            </a:endParaRPr>
          </a:p>
          <a:p>
            <a:pPr eaLnBrk="1" fontAlgn="base" hangingPunct="1">
              <a:spcAft>
                <a:spcPct val="0"/>
              </a:spcAft>
              <a:buClr>
                <a:srgbClr val="FFFFFF"/>
              </a:buClr>
            </a:pPr>
            <a:r>
              <a:rPr lang="en-US" altLang="en-US" sz="3100" dirty="0" smtClean="0">
                <a:solidFill>
                  <a:srgbClr val="FFFFFF"/>
                </a:solidFill>
              </a:rPr>
              <a:t>Reading body language and facial expressions</a:t>
            </a:r>
          </a:p>
          <a:p>
            <a:pPr eaLnBrk="1" fontAlgn="base" hangingPunct="1">
              <a:spcAft>
                <a:spcPct val="0"/>
              </a:spcAft>
              <a:buClr>
                <a:srgbClr val="FFFFFF"/>
              </a:buClr>
            </a:pPr>
            <a:r>
              <a:rPr lang="en-US" altLang="en-US" sz="3100" dirty="0" smtClean="0">
                <a:solidFill>
                  <a:srgbClr val="FFFFFF"/>
                </a:solidFill>
              </a:rPr>
              <a:t>Inferring the intended meaning of the speaker</a:t>
            </a:r>
          </a:p>
        </p:txBody>
      </p:sp>
    </p:spTree>
    <p:extLst>
      <p:ext uri="{BB962C8B-B14F-4D97-AF65-F5344CB8AC3E}">
        <p14:creationId xmlns:p14="http://schemas.microsoft.com/office/powerpoint/2010/main" val="297013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450" name="Rectangle 2"/>
          <p:cNvSpPr>
            <a:spLocks noChangeArrowheads="1"/>
          </p:cNvSpPr>
          <p:nvPr/>
        </p:nvSpPr>
        <p:spPr bwMode="auto">
          <a:xfrm>
            <a:off x="685800" y="6096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fontAlgn="base">
              <a:spcBef>
                <a:spcPct val="0"/>
              </a:spcBef>
              <a:spcAft>
                <a:spcPct val="0"/>
              </a:spcAft>
              <a:defRPr/>
            </a:pPr>
            <a:endParaRPr lang="en-US" sz="3200" dirty="0">
              <a:solidFill>
                <a:srgbClr val="FFFFFF"/>
              </a:solidFill>
            </a:endParaRPr>
          </a:p>
          <a:p>
            <a:pPr fontAlgn="base">
              <a:spcBef>
                <a:spcPct val="0"/>
              </a:spcBef>
              <a:spcAft>
                <a:spcPct val="0"/>
              </a:spcAft>
              <a:defRPr/>
            </a:pPr>
            <a:r>
              <a:rPr lang="en-US" sz="3600" dirty="0">
                <a:solidFill>
                  <a:srgbClr val="FFFF00"/>
                </a:solidFill>
              </a:rPr>
              <a:t>What is Social Thinking?</a:t>
            </a:r>
          </a:p>
          <a:p>
            <a:pPr marL="514350" indent="-514350" fontAlgn="base">
              <a:spcBef>
                <a:spcPct val="0"/>
              </a:spcBef>
              <a:spcAft>
                <a:spcPct val="0"/>
              </a:spcAft>
              <a:buFont typeface="+mj-lt"/>
              <a:buAutoNum type="arabicPeriod"/>
              <a:defRPr/>
            </a:pPr>
            <a:endParaRPr lang="en-US" sz="2000" dirty="0">
              <a:solidFill>
                <a:srgbClr val="FFFFFF"/>
              </a:solidFill>
            </a:endParaRPr>
          </a:p>
          <a:p>
            <a:pPr lvl="1" fontAlgn="base">
              <a:spcBef>
                <a:spcPct val="0"/>
              </a:spcBef>
              <a:spcAft>
                <a:spcPct val="0"/>
              </a:spcAft>
              <a:defRPr/>
            </a:pPr>
            <a:r>
              <a:rPr lang="en-US" sz="3200" dirty="0">
                <a:solidFill>
                  <a:srgbClr val="FFFFFF"/>
                </a:solidFill>
              </a:rPr>
              <a:t>Social thinking is an innate ability to consider the thoughts, feelings and intentions of others in social situations and act accordingly.  </a:t>
            </a:r>
          </a:p>
          <a:p>
            <a:pPr fontAlgn="base">
              <a:spcBef>
                <a:spcPct val="0"/>
              </a:spcBef>
              <a:spcAft>
                <a:spcPct val="0"/>
              </a:spcAft>
              <a:defRPr/>
            </a:pPr>
            <a:endParaRPr lang="en-US" sz="3200" dirty="0">
              <a:solidFill>
                <a:srgbClr val="FFFFFF"/>
              </a:solidFill>
            </a:endParaRPr>
          </a:p>
          <a:p>
            <a:pPr fontAlgn="base">
              <a:spcBef>
                <a:spcPct val="0"/>
              </a:spcBef>
              <a:spcAft>
                <a:spcPct val="0"/>
              </a:spcAft>
              <a:defRPr/>
            </a:pPr>
            <a:r>
              <a:rPr lang="en-US" sz="3200" dirty="0">
                <a:solidFill>
                  <a:srgbClr val="FFFFFF"/>
                </a:solidFill>
                <a:effectLst>
                  <a:outerShdw blurRad="38100" dist="38100" dir="2700000" algn="tl">
                    <a:srgbClr val="000000"/>
                  </a:outerShdw>
                </a:effectLst>
              </a:rPr>
              <a:t/>
            </a:r>
            <a:br>
              <a:rPr lang="en-US" sz="3200" dirty="0">
                <a:solidFill>
                  <a:srgbClr val="FFFFFF"/>
                </a:solidFill>
                <a:effectLst>
                  <a:outerShdw blurRad="38100" dist="38100" dir="2700000" algn="tl">
                    <a:srgbClr val="000000"/>
                  </a:outerShdw>
                </a:effectLst>
              </a:rPr>
            </a:br>
            <a:r>
              <a:rPr lang="en-US" sz="3200" dirty="0">
                <a:solidFill>
                  <a:srgbClr val="FFFFFF"/>
                </a:solidFill>
                <a:effectLst>
                  <a:outerShdw blurRad="38100" dist="38100" dir="2700000" algn="tl">
                    <a:srgbClr val="000000"/>
                  </a:outerShdw>
                </a:effectLst>
              </a:rPr>
              <a:t/>
            </a:r>
            <a:br>
              <a:rPr lang="en-US" sz="3200" dirty="0">
                <a:solidFill>
                  <a:srgbClr val="FFFFFF"/>
                </a:solidFill>
                <a:effectLst>
                  <a:outerShdw blurRad="38100" dist="38100" dir="2700000" algn="tl">
                    <a:srgbClr val="000000"/>
                  </a:outerShdw>
                </a:effectLst>
              </a:rPr>
            </a:br>
            <a:endParaRPr lang="en-US" sz="3200" dirty="0">
              <a:solidFill>
                <a:srgbClr val="FFFFFF"/>
              </a:solidFill>
              <a:effectLst>
                <a:outerShdw blurRad="38100" dist="38100" dir="2700000" algn="tl">
                  <a:srgbClr val="000000"/>
                </a:outerShdw>
              </a:effectLst>
            </a:endParaRPr>
          </a:p>
        </p:txBody>
      </p:sp>
      <p:pic>
        <p:nvPicPr>
          <p:cNvPr id="645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65563"/>
            <a:ext cx="381000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5"/>
          <p:cNvSpPr txBox="1">
            <a:spLocks noChangeArrowheads="1"/>
          </p:cNvSpPr>
          <p:nvPr/>
        </p:nvSpPr>
        <p:spPr bwMode="auto">
          <a:xfrm>
            <a:off x="4343400" y="4495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b="1">
                <a:solidFill>
                  <a:srgbClr val="000000"/>
                </a:solidFill>
              </a:rPr>
              <a:t>?</a:t>
            </a:r>
          </a:p>
        </p:txBody>
      </p:sp>
    </p:spTree>
    <p:extLst>
      <p:ext uri="{BB962C8B-B14F-4D97-AF65-F5344CB8AC3E}">
        <p14:creationId xmlns:p14="http://schemas.microsoft.com/office/powerpoint/2010/main" val="2558472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67544" y="819150"/>
            <a:ext cx="842493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50000"/>
              </a:spcBef>
              <a:spcAft>
                <a:spcPct val="0"/>
              </a:spcAft>
            </a:pPr>
            <a:r>
              <a:rPr lang="en-CA" altLang="en-US" sz="3200" dirty="0" smtClean="0">
                <a:solidFill>
                  <a:srgbClr val="FFFF00"/>
                </a:solidFill>
              </a:rPr>
              <a:t>Differences in Measurement and Intervention </a:t>
            </a:r>
          </a:p>
          <a:p>
            <a:pPr eaLnBrk="1" fontAlgn="base" hangingPunct="1">
              <a:spcBef>
                <a:spcPct val="50000"/>
              </a:spcBef>
              <a:spcAft>
                <a:spcPct val="0"/>
              </a:spcAft>
            </a:pPr>
            <a:r>
              <a:rPr lang="en-CA" altLang="en-US" sz="3200" dirty="0" smtClean="0">
                <a:solidFill>
                  <a:srgbClr val="FFFFFF"/>
                </a:solidFill>
              </a:rPr>
              <a:t>With the exception of CVI, a child’s vision can be measured fairly accurately.  </a:t>
            </a:r>
          </a:p>
          <a:p>
            <a:pPr eaLnBrk="1" fontAlgn="base" hangingPunct="1">
              <a:spcBef>
                <a:spcPct val="50000"/>
              </a:spcBef>
              <a:spcAft>
                <a:spcPct val="0"/>
              </a:spcAft>
            </a:pPr>
            <a:r>
              <a:rPr lang="en-CA" altLang="en-US" sz="3200" dirty="0" smtClean="0">
                <a:solidFill>
                  <a:srgbClr val="FFFFFF"/>
                </a:solidFill>
              </a:rPr>
              <a:t>We decide on educational strategies based on the type of vision loss; the child’s age; the level of cognition; and the ability to use remaining sight.</a:t>
            </a:r>
          </a:p>
        </p:txBody>
      </p:sp>
    </p:spTree>
    <p:extLst>
      <p:ext uri="{BB962C8B-B14F-4D97-AF65-F5344CB8AC3E}">
        <p14:creationId xmlns:p14="http://schemas.microsoft.com/office/powerpoint/2010/main" val="1435537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450" name="Rectangle 2"/>
          <p:cNvSpPr>
            <a:spLocks noChangeArrowheads="1"/>
          </p:cNvSpPr>
          <p:nvPr/>
        </p:nvSpPr>
        <p:spPr bwMode="auto">
          <a:xfrm>
            <a:off x="228600" y="6096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defRPr/>
            </a:pPr>
            <a:r>
              <a:rPr lang="en-US" sz="1200" b="1" dirty="0">
                <a:solidFill>
                  <a:srgbClr val="FFFF00"/>
                </a:solidFill>
                <a:effectLst>
                  <a:outerShdw blurRad="38100" dist="38100" dir="2700000" algn="tl">
                    <a:srgbClr val="000000"/>
                  </a:outerShdw>
                </a:effectLst>
                <a:latin typeface="Arial" pitchFamily="34" charset="0"/>
              </a:rPr>
              <a:t/>
            </a:r>
            <a:br>
              <a:rPr lang="en-US" sz="1200" b="1" dirty="0">
                <a:solidFill>
                  <a:srgbClr val="FFFF00"/>
                </a:solidFill>
                <a:effectLst>
                  <a:outerShdw blurRad="38100" dist="38100" dir="2700000" algn="tl">
                    <a:srgbClr val="000000"/>
                  </a:outerShdw>
                </a:effectLst>
                <a:latin typeface="Arial" pitchFamily="34" charset="0"/>
              </a:rPr>
            </a:br>
            <a:r>
              <a:rPr lang="en-US" sz="3600" b="1" dirty="0">
                <a:solidFill>
                  <a:srgbClr val="FFFF00"/>
                </a:solidFill>
                <a:effectLst>
                  <a:outerShdw blurRad="38100" dist="38100" dir="2700000" algn="tl">
                    <a:srgbClr val="000000"/>
                  </a:outerShdw>
                </a:effectLst>
                <a:latin typeface="Arial" pitchFamily="34" charset="0"/>
              </a:rPr>
              <a:t>Leaders in the area of teaching    social thinking are:</a:t>
            </a:r>
            <a:br>
              <a:rPr lang="en-US" sz="3600" b="1" dirty="0">
                <a:solidFill>
                  <a:srgbClr val="FFFF00"/>
                </a:solidFill>
                <a:effectLst>
                  <a:outerShdw blurRad="38100" dist="38100" dir="2700000" algn="tl">
                    <a:srgbClr val="000000"/>
                  </a:outerShdw>
                </a:effectLst>
                <a:latin typeface="Arial" pitchFamily="34" charset="0"/>
              </a:rPr>
            </a:br>
            <a:r>
              <a:rPr lang="en-US" sz="3600" b="1" dirty="0">
                <a:solidFill>
                  <a:srgbClr val="FFFF00"/>
                </a:solidFill>
                <a:effectLst>
                  <a:outerShdw blurRad="38100" dist="38100" dir="2700000" algn="tl">
                    <a:srgbClr val="000000"/>
                  </a:outerShdw>
                </a:effectLst>
                <a:latin typeface="Arial" pitchFamily="34" charset="0"/>
              </a:rPr>
              <a:t/>
            </a:r>
            <a:br>
              <a:rPr lang="en-US" sz="3600" b="1" dirty="0">
                <a:solidFill>
                  <a:srgbClr val="FFFF00"/>
                </a:solidFill>
                <a:effectLst>
                  <a:outerShdw blurRad="38100" dist="38100" dir="2700000" algn="tl">
                    <a:srgbClr val="000000"/>
                  </a:outerShdw>
                </a:effectLst>
                <a:latin typeface="Arial" pitchFamily="34" charset="0"/>
              </a:rPr>
            </a:br>
            <a:r>
              <a:rPr lang="en-US" sz="3200" dirty="0">
                <a:solidFill>
                  <a:srgbClr val="FFFFFF"/>
                </a:solidFill>
                <a:latin typeface="Arial" pitchFamily="34" charset="0"/>
              </a:rPr>
              <a:t>Michelle Garcia Winner</a:t>
            </a:r>
          </a:p>
          <a:p>
            <a:pPr algn="ctr">
              <a:defRPr/>
            </a:pPr>
            <a:r>
              <a:rPr lang="en-US" sz="3200" dirty="0"/>
              <a:t>Pamela Crooke</a:t>
            </a:r>
          </a:p>
          <a:p>
            <a:pPr algn="ctr">
              <a:defRPr/>
            </a:pPr>
            <a:r>
              <a:rPr lang="en-US" sz="3200" dirty="0"/>
              <a:t>Stephanie Madrigal</a:t>
            </a:r>
            <a:r>
              <a:rPr lang="en-US" sz="3200" dirty="0">
                <a:solidFill>
                  <a:srgbClr val="FFFFFF"/>
                </a:solidFill>
                <a:latin typeface="Arial" pitchFamily="34" charset="0"/>
              </a:rPr>
              <a:t/>
            </a:r>
            <a:br>
              <a:rPr lang="en-US" sz="3200" dirty="0">
                <a:solidFill>
                  <a:srgbClr val="FFFFFF"/>
                </a:solidFill>
                <a:latin typeface="Arial" pitchFamily="34" charset="0"/>
              </a:rPr>
            </a:br>
            <a:r>
              <a:rPr lang="en-US" sz="3200" dirty="0">
                <a:solidFill>
                  <a:srgbClr val="FFFFFF"/>
                </a:solidFill>
                <a:latin typeface="Arial" pitchFamily="34" charset="0"/>
              </a:rPr>
              <a:t>Brenda Smith Myles</a:t>
            </a:r>
            <a:br>
              <a:rPr lang="en-US" sz="3200" dirty="0">
                <a:solidFill>
                  <a:srgbClr val="FFFFFF"/>
                </a:solidFill>
                <a:latin typeface="Arial" pitchFamily="34" charset="0"/>
              </a:rPr>
            </a:br>
            <a:r>
              <a:rPr lang="en-US" sz="3200" dirty="0">
                <a:solidFill>
                  <a:srgbClr val="FFFFFF"/>
                </a:solidFill>
                <a:latin typeface="Arial" pitchFamily="34" charset="0"/>
              </a:rPr>
              <a:t>Kari Dunn </a:t>
            </a:r>
            <a:r>
              <a:rPr lang="en-US" sz="3200" dirty="0" err="1">
                <a:solidFill>
                  <a:srgbClr val="FFFFFF"/>
                </a:solidFill>
                <a:latin typeface="Arial" pitchFamily="34" charset="0"/>
              </a:rPr>
              <a:t>Buron</a:t>
            </a:r>
            <a:endParaRPr lang="en-US" sz="3200" dirty="0">
              <a:solidFill>
                <a:srgbClr val="FFFFFF"/>
              </a:solidFill>
              <a:latin typeface="Arial" pitchFamily="34" charset="0"/>
            </a:endParaRPr>
          </a:p>
        </p:txBody>
      </p:sp>
    </p:spTree>
    <p:extLst>
      <p:ext uri="{BB962C8B-B14F-4D97-AF65-F5344CB8AC3E}">
        <p14:creationId xmlns:p14="http://schemas.microsoft.com/office/powerpoint/2010/main" val="824381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11560" y="969690"/>
            <a:ext cx="79248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r>
              <a:rPr lang="en-CA" altLang="en-US" sz="3200" dirty="0" smtClean="0">
                <a:solidFill>
                  <a:srgbClr val="FFFFFF"/>
                </a:solidFill>
              </a:rPr>
              <a:t>Autism and or a Social Communication Disorder cannot be measured as accurately.  Both are diagnosed at the behavioural level according to certain criteria in the DSM-V.</a:t>
            </a:r>
          </a:p>
          <a:p>
            <a:pPr eaLnBrk="1" fontAlgn="base" hangingPunct="1">
              <a:spcBef>
                <a:spcPct val="0"/>
              </a:spcBef>
              <a:spcAft>
                <a:spcPct val="0"/>
              </a:spcAft>
            </a:pPr>
            <a:endParaRPr lang="en-CA" altLang="en-US" sz="3200" dirty="0" smtClean="0">
              <a:solidFill>
                <a:srgbClr val="FFFFFF"/>
              </a:solidFill>
            </a:endParaRPr>
          </a:p>
          <a:p>
            <a:pPr eaLnBrk="1" fontAlgn="base" hangingPunct="1">
              <a:spcBef>
                <a:spcPct val="0"/>
              </a:spcBef>
              <a:spcAft>
                <a:spcPct val="0"/>
              </a:spcAft>
            </a:pPr>
            <a:r>
              <a:rPr lang="en-CA" altLang="en-US" sz="3200" dirty="0" smtClean="0">
                <a:solidFill>
                  <a:srgbClr val="FFFFFF"/>
                </a:solidFill>
              </a:rPr>
              <a:t>It is a spectrum disorder so the diagnosis of ASD can mean many different things.</a:t>
            </a:r>
            <a:endParaRPr lang="en-US" altLang="en-US" sz="3200" dirty="0" smtClean="0">
              <a:solidFill>
                <a:srgbClr val="FFFFFF"/>
              </a:solidFill>
            </a:endParaRPr>
          </a:p>
        </p:txBody>
      </p:sp>
    </p:spTree>
    <p:extLst>
      <p:ext uri="{BB962C8B-B14F-4D97-AF65-F5344CB8AC3E}">
        <p14:creationId xmlns:p14="http://schemas.microsoft.com/office/powerpoint/2010/main" val="20498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762000" y="762000"/>
            <a:ext cx="75438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eaLnBrk="1" hangingPunct="1"/>
            <a:r>
              <a:rPr lang="en-US" altLang="en-US" sz="3200" smtClean="0">
                <a:solidFill>
                  <a:schemeClr val="tx1"/>
                </a:solidFill>
                <a:effectLst/>
              </a:rPr>
              <a:t>Often when a child has both a visual impairment and a diagnosis of autism, the visual impairment has been identified first and becomes the primary focus.</a:t>
            </a:r>
            <a:br>
              <a:rPr lang="en-US" altLang="en-US" sz="3200" smtClean="0">
                <a:solidFill>
                  <a:schemeClr val="tx1"/>
                </a:solidFill>
                <a:effectLst/>
              </a:rPr>
            </a:br>
            <a:endParaRPr lang="en-US" altLang="en-US" sz="3200" smtClean="0">
              <a:solidFill>
                <a:schemeClr val="tx1"/>
              </a:solidFill>
              <a:effectLst/>
            </a:endParaRPr>
          </a:p>
        </p:txBody>
      </p:sp>
    </p:spTree>
    <p:extLst>
      <p:ext uri="{BB962C8B-B14F-4D97-AF65-F5344CB8AC3E}">
        <p14:creationId xmlns:p14="http://schemas.microsoft.com/office/powerpoint/2010/main" val="11170545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bwMode="auto">
          <a:xfrm>
            <a:off x="457200" y="1036638"/>
            <a:ext cx="8305800" cy="5135562"/>
          </a:xfrm>
          <a:extLst/>
        </p:spPr>
        <p:txBody>
          <a:bodyPr vert="horz" wrap="square" lIns="91440" tIns="45720" rIns="91440" bIns="45720" numCol="1" anchor="t" anchorCtr="0" compatLnSpc="1">
            <a:prstTxWarp prst="textNoShape">
              <a:avLst/>
            </a:prstTxWarp>
          </a:bodyPr>
          <a:lstStyle/>
          <a:p>
            <a:pPr eaLnBrk="1" hangingPunct="1">
              <a:defRPr/>
            </a:pPr>
            <a:r>
              <a:rPr lang="en-US" sz="3400" dirty="0" smtClean="0">
                <a:solidFill>
                  <a:schemeClr val="tx1"/>
                </a:solidFill>
              </a:rPr>
              <a:t/>
            </a:r>
            <a:br>
              <a:rPr lang="en-US" sz="3400" dirty="0" smtClean="0">
                <a:solidFill>
                  <a:schemeClr val="tx1"/>
                </a:solidFill>
              </a:rPr>
            </a:br>
            <a:r>
              <a:rPr lang="en-US" sz="3400" dirty="0" smtClean="0">
                <a:solidFill>
                  <a:schemeClr val="tx1"/>
                </a:solidFill>
              </a:rPr>
              <a:t>It is easy to misunderstand the challenges </a:t>
            </a:r>
            <a:br>
              <a:rPr lang="en-US" sz="3400" dirty="0" smtClean="0">
                <a:solidFill>
                  <a:schemeClr val="tx1"/>
                </a:solidFill>
              </a:rPr>
            </a:br>
            <a:r>
              <a:rPr lang="en-US" sz="3400" dirty="0" smtClean="0">
                <a:solidFill>
                  <a:schemeClr val="tx1"/>
                </a:solidFill>
              </a:rPr>
              <a:t>of autism or Asperger Syndrome and </a:t>
            </a:r>
            <a:br>
              <a:rPr lang="en-US" sz="3400" dirty="0" smtClean="0">
                <a:solidFill>
                  <a:schemeClr val="tx1"/>
                </a:solidFill>
              </a:rPr>
            </a:br>
            <a:r>
              <a:rPr lang="en-US" sz="3400" dirty="0" smtClean="0">
                <a:solidFill>
                  <a:schemeClr val="tx1"/>
                </a:solidFill>
              </a:rPr>
              <a:t>focus adaptations and expectations </a:t>
            </a:r>
            <a:br>
              <a:rPr lang="en-US" sz="3400" dirty="0" smtClean="0">
                <a:solidFill>
                  <a:schemeClr val="tx1"/>
                </a:solidFill>
              </a:rPr>
            </a:br>
            <a:r>
              <a:rPr lang="en-US" sz="3400" dirty="0" smtClean="0">
                <a:solidFill>
                  <a:schemeClr val="tx1"/>
                </a:solidFill>
              </a:rPr>
              <a:t>on the visual impairment.   </a:t>
            </a:r>
          </a:p>
        </p:txBody>
      </p:sp>
    </p:spTree>
    <p:extLst>
      <p:ext uri="{BB962C8B-B14F-4D97-AF65-F5344CB8AC3E}">
        <p14:creationId xmlns:p14="http://schemas.microsoft.com/office/powerpoint/2010/main" val="4268178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bwMode="auto">
          <a:xfrm>
            <a:off x="457200" y="914400"/>
            <a:ext cx="8153400" cy="5135563"/>
          </a:xfrm>
          <a:extLst/>
        </p:spPr>
        <p:txBody>
          <a:bodyPr vert="horz" wrap="square" lIns="91440" tIns="45720" rIns="91440" bIns="45720" numCol="1" anchor="t" anchorCtr="0" compatLnSpc="1">
            <a:prstTxWarp prst="textNoShape">
              <a:avLst/>
            </a:prstTxWarp>
          </a:bodyPr>
          <a:lstStyle/>
          <a:p>
            <a:pPr eaLnBrk="1" hangingPunct="1">
              <a:defRPr/>
            </a:pPr>
            <a:r>
              <a:rPr lang="en-US" sz="3200" dirty="0" smtClean="0">
                <a:solidFill>
                  <a:schemeClr val="tx1"/>
                </a:solidFill>
              </a:rPr>
              <a:t/>
            </a:r>
            <a:br>
              <a:rPr lang="en-US" sz="3200" dirty="0" smtClean="0">
                <a:solidFill>
                  <a:schemeClr val="tx1"/>
                </a:solidFill>
              </a:rPr>
            </a:br>
            <a:r>
              <a:rPr lang="en-US" sz="3200" dirty="0" smtClean="0">
                <a:solidFill>
                  <a:schemeClr val="tx1"/>
                </a:solidFill>
              </a:rPr>
              <a:t> </a:t>
            </a:r>
            <a:br>
              <a:rPr lang="en-US" sz="3200" dirty="0" smtClean="0">
                <a:solidFill>
                  <a:schemeClr val="tx1"/>
                </a:solidFill>
              </a:rPr>
            </a:br>
            <a:r>
              <a:rPr lang="en-US" sz="3200" dirty="0" smtClean="0">
                <a:solidFill>
                  <a:schemeClr val="tx1"/>
                </a:solidFill>
              </a:rPr>
              <a:t>It will be more difficult to teach </a:t>
            </a:r>
            <a:br>
              <a:rPr lang="en-US" sz="3200" dirty="0" smtClean="0">
                <a:solidFill>
                  <a:schemeClr val="tx1"/>
                </a:solidFill>
              </a:rPr>
            </a:br>
            <a:r>
              <a:rPr lang="en-US" sz="3200" dirty="0" smtClean="0">
                <a:solidFill>
                  <a:schemeClr val="tx1"/>
                </a:solidFill>
              </a:rPr>
              <a:t>low vision adaptations to a child with a dual impairment if </a:t>
            </a:r>
            <a:r>
              <a:rPr lang="en-US" sz="3200" dirty="0">
                <a:solidFill>
                  <a:schemeClr val="tx1"/>
                </a:solidFill>
              </a:rPr>
              <a:t>you don’t address </a:t>
            </a:r>
            <a:r>
              <a:rPr lang="en-US" sz="3200" dirty="0" smtClean="0">
                <a:solidFill>
                  <a:schemeClr val="tx1"/>
                </a:solidFill>
              </a:rPr>
              <a:t>these </a:t>
            </a:r>
            <a:r>
              <a:rPr lang="en-US" sz="3200" dirty="0">
                <a:solidFill>
                  <a:schemeClr val="tx1"/>
                </a:solidFill>
              </a:rPr>
              <a:t>additional </a:t>
            </a:r>
            <a:r>
              <a:rPr lang="en-US" sz="3200" dirty="0" smtClean="0">
                <a:solidFill>
                  <a:schemeClr val="tx1"/>
                </a:solidFill>
              </a:rPr>
              <a:t>neurological challenges which often manifest as problem </a:t>
            </a:r>
            <a:r>
              <a:rPr lang="en-US" sz="3200" dirty="0" err="1" smtClean="0">
                <a:solidFill>
                  <a:schemeClr val="tx1"/>
                </a:solidFill>
              </a:rPr>
              <a:t>behaviours</a:t>
            </a:r>
            <a:r>
              <a:rPr lang="en-US" sz="3200" dirty="0" smtClean="0">
                <a:solidFill>
                  <a:schemeClr val="tx1"/>
                </a:solidFill>
              </a:rPr>
              <a:t>. </a:t>
            </a:r>
          </a:p>
        </p:txBody>
      </p:sp>
    </p:spTree>
    <p:extLst>
      <p:ext uri="{BB962C8B-B14F-4D97-AF65-F5344CB8AC3E}">
        <p14:creationId xmlns:p14="http://schemas.microsoft.com/office/powerpoint/2010/main" val="1648837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bwMode="auto">
          <a:xfrm>
            <a:off x="601216" y="914400"/>
            <a:ext cx="8435280" cy="5135563"/>
          </a:xfrm>
          <a:extLst/>
        </p:spPr>
        <p:txBody>
          <a:bodyPr vert="horz" wrap="square" lIns="91440" tIns="45720" rIns="91440" bIns="45720" numCol="1" anchor="t" anchorCtr="0" compatLnSpc="1">
            <a:prstTxWarp prst="textNoShape">
              <a:avLst/>
            </a:prstTxWarp>
          </a:bodyPr>
          <a:lstStyle/>
          <a:p>
            <a:pPr algn="l" eaLnBrk="1" hangingPunct="1">
              <a:defRPr/>
            </a:pPr>
            <a:r>
              <a:rPr lang="en-US" sz="3200" dirty="0" smtClean="0">
                <a:solidFill>
                  <a:schemeClr val="tx1"/>
                </a:solidFill>
              </a:rPr>
              <a:t/>
            </a:r>
            <a:br>
              <a:rPr lang="en-US" sz="3200" dirty="0" smtClean="0">
                <a:solidFill>
                  <a:schemeClr val="tx1"/>
                </a:solidFill>
              </a:rPr>
            </a:br>
            <a:r>
              <a:rPr lang="en-US" sz="3200" dirty="0" smtClean="0">
                <a:solidFill>
                  <a:schemeClr val="tx1"/>
                </a:solidFill>
              </a:rPr>
              <a:t> </a:t>
            </a:r>
            <a:br>
              <a:rPr lang="en-US" sz="3200" dirty="0" smtClean="0">
                <a:solidFill>
                  <a:schemeClr val="tx1"/>
                </a:solidFill>
              </a:rPr>
            </a:br>
            <a:r>
              <a:rPr lang="en-US" sz="3200" dirty="0" smtClean="0">
                <a:solidFill>
                  <a:schemeClr val="tx1"/>
                </a:solidFill>
              </a:rPr>
              <a:t>A student with a visual impairment may also have trouble picking up on subtle social cues and </a:t>
            </a:r>
            <a:r>
              <a:rPr lang="en-US" sz="3200" dirty="0" err="1" smtClean="0">
                <a:solidFill>
                  <a:schemeClr val="tx1"/>
                </a:solidFill>
              </a:rPr>
              <a:t>behavioural</a:t>
            </a:r>
            <a:r>
              <a:rPr lang="en-US" sz="3200" dirty="0" smtClean="0">
                <a:solidFill>
                  <a:schemeClr val="tx1"/>
                </a:solidFill>
              </a:rPr>
              <a:t> norms. </a:t>
            </a:r>
            <a:br>
              <a:rPr lang="en-US" sz="3200" dirty="0" smtClean="0">
                <a:solidFill>
                  <a:schemeClr val="tx1"/>
                </a:solidFill>
              </a:rPr>
            </a:br>
            <a:r>
              <a:rPr lang="en-US" sz="3200" dirty="0" smtClean="0">
                <a:solidFill>
                  <a:schemeClr val="tx1"/>
                </a:solidFill>
              </a:rPr>
              <a:t>These students can benefit from social thinking training. </a:t>
            </a:r>
          </a:p>
        </p:txBody>
      </p:sp>
    </p:spTree>
    <p:extLst>
      <p:ext uri="{BB962C8B-B14F-4D97-AF65-F5344CB8AC3E}">
        <p14:creationId xmlns:p14="http://schemas.microsoft.com/office/powerpoint/2010/main" val="3626028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8_Ripple">
  <a:themeElements>
    <a:clrScheme name="2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2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2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2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2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2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2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2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2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2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2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Ripple">
  <a:themeElements>
    <a:clrScheme name="10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0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0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0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0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0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0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0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0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0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Ripple">
  <a:themeElements>
    <a:clrScheme name="10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0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0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0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0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0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0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0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0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0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Ripple">
  <a:themeElements>
    <a:clrScheme name="14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4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4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4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4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4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4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4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4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4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Ripple">
  <a:themeElements>
    <a:clrScheme name="4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4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4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4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4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4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4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4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4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4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Ripple">
  <a:themeElements>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Ripple">
  <a:themeElements>
    <a:clrScheme name="1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2_Ripple">
  <a:themeElements>
    <a:clrScheme name="2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2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2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2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2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2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2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2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2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2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2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Ripple">
  <a:themeElements>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1072</TotalTime>
  <Words>1967</Words>
  <Application>Microsoft Office PowerPoint</Application>
  <PresentationFormat>On-screen Show (4:3)</PresentationFormat>
  <Paragraphs>264</Paragraphs>
  <Slides>40</Slides>
  <Notes>40</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40</vt:i4>
      </vt:variant>
    </vt:vector>
  </HeadingPairs>
  <TitlesOfParts>
    <vt:vector size="52" baseType="lpstr">
      <vt:lpstr>8_Ripple</vt:lpstr>
      <vt:lpstr>11_Ripple</vt:lpstr>
      <vt:lpstr>14_Ripple</vt:lpstr>
      <vt:lpstr>12_Ripple</vt:lpstr>
      <vt:lpstr>16_Ripple</vt:lpstr>
      <vt:lpstr>17_Ripple</vt:lpstr>
      <vt:lpstr>22_Ripple</vt:lpstr>
      <vt:lpstr>10_Default Design</vt:lpstr>
      <vt:lpstr>3_Ripple</vt:lpstr>
      <vt:lpstr>13_Ripple</vt:lpstr>
      <vt:lpstr>4_Default Design</vt:lpstr>
      <vt:lpstr>Bitmap Image</vt:lpstr>
      <vt:lpstr>PowerPoint Presentation</vt:lpstr>
      <vt:lpstr>Agenda for the Day</vt:lpstr>
      <vt:lpstr>PowerPoint Presentation</vt:lpstr>
      <vt:lpstr>PowerPoint Presentation</vt:lpstr>
      <vt:lpstr>PowerPoint Presentation</vt:lpstr>
      <vt:lpstr>Often when a child has both a visual impairment and a diagnosis of autism, the visual impairment has been identified first and becomes the primary focus. </vt:lpstr>
      <vt:lpstr> It is easy to misunderstand the challenges  of autism or Asperger Syndrome and  focus adaptations and expectations  on the visual impairment.   </vt:lpstr>
      <vt:lpstr>   It will be more difficult to teach  low vision adaptations to a child with a dual impairment if you don’t address these additional neurological challenges which often manifest as problem behaviours. </vt:lpstr>
      <vt:lpstr>   A student with a visual impairment may also have trouble picking up on subtle social cues and behavioural norms.  These students can benefit from social thinking training. </vt:lpstr>
      <vt:lpstr>PowerPoint Presentation</vt:lpstr>
      <vt:lpstr>Think of autism as a form of visual and/or hearing impairment.  However, the impairment is not how well a child sees or hears, but how well they make sense of what they see or hear. </vt:lpstr>
      <vt:lpstr>PowerPoint Presentation</vt:lpstr>
      <vt:lpstr>PowerPoint Presentation</vt:lpstr>
      <vt:lpstr>PowerPoint Presentation</vt:lpstr>
      <vt:lpstr>Social Context Blindness</vt:lpstr>
      <vt:lpstr>PowerPoint Presentation</vt:lpstr>
      <vt:lpstr>Social Context Deafness</vt:lpstr>
      <vt:lpstr>PowerPoint Presentation</vt:lpstr>
      <vt:lpstr>PowerPoint Presentation</vt:lpstr>
      <vt:lpstr>No two students with ASD are the same so our educational goals need to be unique for each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Difficulty with                   Complexity of Communication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cp:lastModifiedBy>
  <cp:revision>87</cp:revision>
  <dcterms:created xsi:type="dcterms:W3CDTF">2013-10-17T19:12:17Z</dcterms:created>
  <dcterms:modified xsi:type="dcterms:W3CDTF">2013-10-23T16:14:33Z</dcterms:modified>
</cp:coreProperties>
</file>